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Montserrat Ultra-Bold" charset="1" panose="00000900000000000000"/>
      <p:regular r:id="rId21"/>
    </p:embeddedFont>
    <p:embeddedFont>
      <p:font typeface="Montserrat Bold" charset="1" panose="00000800000000000000"/>
      <p:regular r:id="rId22"/>
    </p:embeddedFont>
    <p:embeddedFont>
      <p:font typeface="Montserrat" charset="1" panose="00000500000000000000"/>
      <p:regular r:id="rId23"/>
    </p:embeddedFont>
    <p:embeddedFont>
      <p:font typeface="Libra Sans Bold" charset="1" panose="020B0704020202020204"/>
      <p:regular r:id="rId24"/>
    </p:embeddedFont>
    <p:embeddedFont>
      <p:font typeface="Libra Sans" charset="1" panose="020B0604020202020204"/>
      <p:regular r:id="rId25"/>
    </p:embeddedFont>
    <p:embeddedFont>
      <p:font typeface="Montserrat Classic Bold" charset="1" panose="00000800000000000000"/>
      <p:regular r:id="rId26"/>
    </p:embeddedFont>
    <p:embeddedFont>
      <p:font typeface="Noto Serif Display" charset="1" panose="02020502080505020204"/>
      <p:regular r:id="rId27"/>
    </p:embeddedFont>
    <p:embeddedFont>
      <p:font typeface="Montserrat Classic" charset="1" panose="000005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3.png" Type="http://schemas.openxmlformats.org/officeDocument/2006/relationships/image"/><Relationship Id="rId11" Target="../media/image24.png" Type="http://schemas.openxmlformats.org/officeDocument/2006/relationships/image"/><Relationship Id="rId12" Target="../media/image25.png" Type="http://schemas.openxmlformats.org/officeDocument/2006/relationships/image"/><Relationship Id="rId13" Target="../media/image26.png" Type="http://schemas.openxmlformats.org/officeDocument/2006/relationships/image"/><Relationship Id="rId14" Target="../media/image27.png" Type="http://schemas.openxmlformats.org/officeDocument/2006/relationships/image"/><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 Id="rId8" Target="../media/image21.png" Type="http://schemas.openxmlformats.org/officeDocument/2006/relationships/image"/><Relationship Id="rId9" Target="../media/image2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9144000" y="3162585"/>
            <a:ext cx="6315491" cy="7588815"/>
            <a:chOff x="0" y="0"/>
            <a:chExt cx="411439" cy="494393"/>
          </a:xfrm>
        </p:grpSpPr>
        <p:sp>
          <p:nvSpPr>
            <p:cNvPr name="Freeform 3" id="3"/>
            <p:cNvSpPr/>
            <p:nvPr/>
          </p:nvSpPr>
          <p:spPr>
            <a:xfrm flipH="false" flipV="false" rot="0">
              <a:off x="0" y="0"/>
              <a:ext cx="411439" cy="494393"/>
            </a:xfrm>
            <a:custGeom>
              <a:avLst/>
              <a:gdLst/>
              <a:ahLst/>
              <a:cxnLst/>
              <a:rect r="r" b="b" t="t" l="l"/>
              <a:pathLst>
                <a:path h="494393" w="411439">
                  <a:moveTo>
                    <a:pt x="203200" y="0"/>
                  </a:moveTo>
                  <a:lnTo>
                    <a:pt x="411439" y="0"/>
                  </a:lnTo>
                  <a:lnTo>
                    <a:pt x="208239" y="494393"/>
                  </a:lnTo>
                  <a:lnTo>
                    <a:pt x="0" y="494393"/>
                  </a:lnTo>
                  <a:lnTo>
                    <a:pt x="203200" y="0"/>
                  </a:lnTo>
                  <a:close/>
                </a:path>
              </a:pathLst>
            </a:custGeom>
            <a:solidFill>
              <a:srgbClr val="0E5386"/>
            </a:solidFill>
          </p:spPr>
        </p:sp>
        <p:sp>
          <p:nvSpPr>
            <p:cNvPr name="TextBox 4" id="4"/>
            <p:cNvSpPr txBox="true"/>
            <p:nvPr/>
          </p:nvSpPr>
          <p:spPr>
            <a:xfrm>
              <a:off x="101600" y="-47625"/>
              <a:ext cx="208239" cy="542018"/>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3318362" y="-815257"/>
            <a:ext cx="6004024" cy="7214550"/>
            <a:chOff x="0" y="0"/>
            <a:chExt cx="411439" cy="494393"/>
          </a:xfrm>
        </p:grpSpPr>
        <p:sp>
          <p:nvSpPr>
            <p:cNvPr name="Freeform 6" id="6"/>
            <p:cNvSpPr/>
            <p:nvPr/>
          </p:nvSpPr>
          <p:spPr>
            <a:xfrm flipH="false" flipV="false" rot="0">
              <a:off x="0" y="0"/>
              <a:ext cx="411439" cy="494393"/>
            </a:xfrm>
            <a:custGeom>
              <a:avLst/>
              <a:gdLst/>
              <a:ahLst/>
              <a:cxnLst/>
              <a:rect r="r" b="b" t="t" l="l"/>
              <a:pathLst>
                <a:path h="494393" w="411439">
                  <a:moveTo>
                    <a:pt x="203200" y="0"/>
                  </a:moveTo>
                  <a:lnTo>
                    <a:pt x="411439" y="0"/>
                  </a:lnTo>
                  <a:lnTo>
                    <a:pt x="208239" y="494393"/>
                  </a:lnTo>
                  <a:lnTo>
                    <a:pt x="0" y="494393"/>
                  </a:lnTo>
                  <a:lnTo>
                    <a:pt x="203200" y="0"/>
                  </a:lnTo>
                  <a:close/>
                </a:path>
              </a:pathLst>
            </a:custGeom>
            <a:solidFill>
              <a:srgbClr val="0E5386"/>
            </a:solidFill>
          </p:spPr>
        </p:sp>
        <p:sp>
          <p:nvSpPr>
            <p:cNvPr name="TextBox 7" id="7"/>
            <p:cNvSpPr txBox="true"/>
            <p:nvPr/>
          </p:nvSpPr>
          <p:spPr>
            <a:xfrm>
              <a:off x="101600" y="-47625"/>
              <a:ext cx="208239" cy="542018"/>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1028700" y="2253215"/>
            <a:ext cx="6179965" cy="75114"/>
            <a:chOff x="0" y="0"/>
            <a:chExt cx="1627645" cy="19783"/>
          </a:xfrm>
        </p:grpSpPr>
        <p:sp>
          <p:nvSpPr>
            <p:cNvPr name="Freeform 9" id="9"/>
            <p:cNvSpPr/>
            <p:nvPr/>
          </p:nvSpPr>
          <p:spPr>
            <a:xfrm flipH="false" flipV="false" rot="0">
              <a:off x="0" y="0"/>
              <a:ext cx="1627645" cy="19783"/>
            </a:xfrm>
            <a:custGeom>
              <a:avLst/>
              <a:gdLst/>
              <a:ahLst/>
              <a:cxnLst/>
              <a:rect r="r" b="b" t="t" l="l"/>
              <a:pathLst>
                <a:path h="19783" w="1627645">
                  <a:moveTo>
                    <a:pt x="0" y="0"/>
                  </a:moveTo>
                  <a:lnTo>
                    <a:pt x="1627645" y="0"/>
                  </a:lnTo>
                  <a:lnTo>
                    <a:pt x="1627645" y="19783"/>
                  </a:lnTo>
                  <a:lnTo>
                    <a:pt x="0" y="19783"/>
                  </a:lnTo>
                  <a:close/>
                </a:path>
              </a:pathLst>
            </a:custGeom>
            <a:solidFill>
              <a:srgbClr val="3DD9E3"/>
            </a:solidFill>
          </p:spPr>
        </p:sp>
        <p:sp>
          <p:nvSpPr>
            <p:cNvPr name="TextBox 10" id="10"/>
            <p:cNvSpPr txBox="true"/>
            <p:nvPr/>
          </p:nvSpPr>
          <p:spPr>
            <a:xfrm>
              <a:off x="0" y="-38100"/>
              <a:ext cx="1627645" cy="57883"/>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11690906" y="2596925"/>
            <a:ext cx="6462048" cy="5553322"/>
            <a:chOff x="0" y="0"/>
            <a:chExt cx="812800" cy="698500"/>
          </a:xfrm>
        </p:grpSpPr>
        <p:sp>
          <p:nvSpPr>
            <p:cNvPr name="Freeform 12" id="1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2"/>
              <a:stretch>
                <a:fillRect l="-14372" t="0" r="-14372" b="0"/>
              </a:stretch>
            </a:blipFill>
            <a:ln w="123825" cap="sq">
              <a:solidFill>
                <a:srgbClr val="FFFFFF"/>
              </a:solidFill>
              <a:prstDash val="solid"/>
              <a:miter/>
            </a:ln>
          </p:spPr>
        </p:sp>
      </p:grpSp>
      <p:sp>
        <p:nvSpPr>
          <p:cNvPr name="Freeform 13" id="13"/>
          <p:cNvSpPr/>
          <p:nvPr/>
        </p:nvSpPr>
        <p:spPr>
          <a:xfrm flipH="false" flipV="false" rot="0">
            <a:off x="1028700" y="471590"/>
            <a:ext cx="1114107" cy="1114107"/>
          </a:xfrm>
          <a:custGeom>
            <a:avLst/>
            <a:gdLst/>
            <a:ahLst/>
            <a:cxnLst/>
            <a:rect r="r" b="b" t="t" l="l"/>
            <a:pathLst>
              <a:path h="1114107" w="1114107">
                <a:moveTo>
                  <a:pt x="0" y="0"/>
                </a:moveTo>
                <a:lnTo>
                  <a:pt x="1114107" y="0"/>
                </a:lnTo>
                <a:lnTo>
                  <a:pt x="1114107" y="1114107"/>
                </a:lnTo>
                <a:lnTo>
                  <a:pt x="0" y="1114107"/>
                </a:lnTo>
                <a:lnTo>
                  <a:pt x="0" y="0"/>
                </a:lnTo>
                <a:close/>
              </a:path>
            </a:pathLst>
          </a:custGeom>
          <a:blipFill>
            <a:blip r:embed="rId3"/>
            <a:stretch>
              <a:fillRect l="0" t="0" r="0" b="0"/>
            </a:stretch>
          </a:blipFill>
        </p:spPr>
      </p:sp>
      <p:sp>
        <p:nvSpPr>
          <p:cNvPr name="TextBox 14" id="14"/>
          <p:cNvSpPr txBox="true"/>
          <p:nvPr/>
        </p:nvSpPr>
        <p:spPr>
          <a:xfrm rot="0">
            <a:off x="1028700" y="2877743"/>
            <a:ext cx="8926913" cy="1662237"/>
          </a:xfrm>
          <a:prstGeom prst="rect">
            <a:avLst/>
          </a:prstGeom>
        </p:spPr>
        <p:txBody>
          <a:bodyPr anchor="t" rtlCol="false" tIns="0" lIns="0" bIns="0" rIns="0">
            <a:spAutoFit/>
          </a:bodyPr>
          <a:lstStyle/>
          <a:p>
            <a:pPr algn="l">
              <a:lnSpc>
                <a:spcPts val="12820"/>
              </a:lnSpc>
            </a:pPr>
            <a:r>
              <a:rPr lang="en-US" sz="11655">
                <a:solidFill>
                  <a:srgbClr val="FFFFFF"/>
                </a:solidFill>
                <a:latin typeface="Montserrat Ultra-Bold"/>
              </a:rPr>
              <a:t>HỆ THỐNG</a:t>
            </a:r>
          </a:p>
        </p:txBody>
      </p:sp>
      <p:sp>
        <p:nvSpPr>
          <p:cNvPr name="TextBox 15" id="15"/>
          <p:cNvSpPr txBox="true"/>
          <p:nvPr/>
        </p:nvSpPr>
        <p:spPr>
          <a:xfrm rot="0">
            <a:off x="1028700" y="4604568"/>
            <a:ext cx="13769405" cy="3281227"/>
          </a:xfrm>
          <a:prstGeom prst="rect">
            <a:avLst/>
          </a:prstGeom>
        </p:spPr>
        <p:txBody>
          <a:bodyPr anchor="t" rtlCol="false" tIns="0" lIns="0" bIns="0" rIns="0">
            <a:spAutoFit/>
          </a:bodyPr>
          <a:lstStyle/>
          <a:p>
            <a:pPr algn="l">
              <a:lnSpc>
                <a:spcPts val="12820"/>
              </a:lnSpc>
            </a:pPr>
            <a:r>
              <a:rPr lang="en-US" sz="11655">
                <a:solidFill>
                  <a:srgbClr val="3DD9E3"/>
                </a:solidFill>
                <a:latin typeface="Montserrat Ultra-Bold"/>
              </a:rPr>
              <a:t>QUẢN LÝ HỌC    VỤ</a:t>
            </a:r>
          </a:p>
        </p:txBody>
      </p:sp>
      <p:sp>
        <p:nvSpPr>
          <p:cNvPr name="TextBox 16" id="16"/>
          <p:cNvSpPr txBox="true"/>
          <p:nvPr/>
        </p:nvSpPr>
        <p:spPr>
          <a:xfrm rot="0">
            <a:off x="1028700" y="8900689"/>
            <a:ext cx="4146054" cy="339725"/>
          </a:xfrm>
          <a:prstGeom prst="rect">
            <a:avLst/>
          </a:prstGeom>
        </p:spPr>
        <p:txBody>
          <a:bodyPr anchor="t" rtlCol="false" tIns="0" lIns="0" bIns="0" rIns="0">
            <a:spAutoFit/>
          </a:bodyPr>
          <a:lstStyle/>
          <a:p>
            <a:pPr algn="l">
              <a:lnSpc>
                <a:spcPts val="2800"/>
              </a:lnSpc>
            </a:pPr>
            <a:r>
              <a:rPr lang="en-US" sz="2000">
                <a:solidFill>
                  <a:srgbClr val="FFFFFF"/>
                </a:solidFill>
                <a:latin typeface="Montserrat Bold"/>
              </a:rPr>
              <a:t>Kiến Trúc Phần Mềm - Nhóm 13</a:t>
            </a:r>
          </a:p>
        </p:txBody>
      </p:sp>
      <p:sp>
        <p:nvSpPr>
          <p:cNvPr name="TextBox 17" id="17"/>
          <p:cNvSpPr txBox="true"/>
          <p:nvPr/>
        </p:nvSpPr>
        <p:spPr>
          <a:xfrm rot="0">
            <a:off x="1028700" y="7981046"/>
            <a:ext cx="8926913" cy="581668"/>
          </a:xfrm>
          <a:prstGeom prst="rect">
            <a:avLst/>
          </a:prstGeom>
        </p:spPr>
        <p:txBody>
          <a:bodyPr anchor="t" rtlCol="false" tIns="0" lIns="0" bIns="0" rIns="0">
            <a:spAutoFit/>
          </a:bodyPr>
          <a:lstStyle/>
          <a:p>
            <a:pPr algn="l">
              <a:lnSpc>
                <a:spcPts val="4759"/>
              </a:lnSpc>
            </a:pPr>
            <a:r>
              <a:rPr lang="en-US" sz="3399" spc="843">
                <a:solidFill>
                  <a:srgbClr val="FFFFFF"/>
                </a:solidFill>
                <a:latin typeface="Montserrat"/>
              </a:rPr>
              <a:t>KIẾN TRÚC MICROSERVICES</a:t>
            </a:r>
          </a:p>
        </p:txBody>
      </p:sp>
      <p:sp>
        <p:nvSpPr>
          <p:cNvPr name="TextBox 18" id="18"/>
          <p:cNvSpPr txBox="true"/>
          <p:nvPr/>
        </p:nvSpPr>
        <p:spPr>
          <a:xfrm rot="0">
            <a:off x="1028700" y="1642847"/>
            <a:ext cx="6179965" cy="486543"/>
          </a:xfrm>
          <a:prstGeom prst="rect">
            <a:avLst/>
          </a:prstGeom>
        </p:spPr>
        <p:txBody>
          <a:bodyPr anchor="t" rtlCol="false" tIns="0" lIns="0" bIns="0" rIns="0">
            <a:spAutoFit/>
          </a:bodyPr>
          <a:lstStyle/>
          <a:p>
            <a:pPr algn="l">
              <a:lnSpc>
                <a:spcPts val="3632"/>
              </a:lnSpc>
            </a:pPr>
            <a:r>
              <a:rPr lang="en-US" sz="2594">
                <a:solidFill>
                  <a:srgbClr val="FFFFFF"/>
                </a:solidFill>
                <a:latin typeface="Libra Sans Bold"/>
              </a:rPr>
              <a:t>Trường Đại Học Công Nghiệp Tp.HCM</a:t>
            </a:r>
          </a:p>
        </p:txBody>
      </p:sp>
      <p:sp>
        <p:nvSpPr>
          <p:cNvPr name="TextBox 19" id="19"/>
          <p:cNvSpPr txBox="true"/>
          <p:nvPr/>
        </p:nvSpPr>
        <p:spPr>
          <a:xfrm rot="0">
            <a:off x="1028700" y="9326139"/>
            <a:ext cx="2541836" cy="339725"/>
          </a:xfrm>
          <a:prstGeom prst="rect">
            <a:avLst/>
          </a:prstGeom>
        </p:spPr>
        <p:txBody>
          <a:bodyPr anchor="t" rtlCol="false" tIns="0" lIns="0" bIns="0" rIns="0">
            <a:spAutoFit/>
          </a:bodyPr>
          <a:lstStyle/>
          <a:p>
            <a:pPr algn="l">
              <a:lnSpc>
                <a:spcPts val="2800"/>
              </a:lnSpc>
            </a:pPr>
            <a:r>
              <a:rPr lang="en-US" sz="2000">
                <a:solidFill>
                  <a:srgbClr val="FFFFFF"/>
                </a:solidFill>
                <a:latin typeface="Montserrat Bold"/>
              </a:rPr>
              <a:t>GVHD : Võ  Văn Hải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896165" y="-2832448"/>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alpha val="63922"/>
              </a:srgbClr>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262995" y="6441221"/>
            <a:ext cx="6787605" cy="7056686"/>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614413" y="2397327"/>
            <a:ext cx="16644887" cy="7793188"/>
            <a:chOff x="0" y="0"/>
            <a:chExt cx="1814823" cy="849706"/>
          </a:xfrm>
        </p:grpSpPr>
        <p:sp>
          <p:nvSpPr>
            <p:cNvPr name="Freeform 9" id="9"/>
            <p:cNvSpPr/>
            <p:nvPr/>
          </p:nvSpPr>
          <p:spPr>
            <a:xfrm flipH="false" flipV="false" rot="0">
              <a:off x="0" y="0"/>
              <a:ext cx="1814823" cy="849706"/>
            </a:xfrm>
            <a:custGeom>
              <a:avLst/>
              <a:gdLst/>
              <a:ahLst/>
              <a:cxnLst/>
              <a:rect r="r" b="b" t="t" l="l"/>
              <a:pathLst>
                <a:path h="849706" w="1814823">
                  <a:moveTo>
                    <a:pt x="10698" y="0"/>
                  </a:moveTo>
                  <a:lnTo>
                    <a:pt x="1804125" y="0"/>
                  </a:lnTo>
                  <a:cubicBezTo>
                    <a:pt x="1810034" y="0"/>
                    <a:pt x="1814823" y="4790"/>
                    <a:pt x="1814823" y="10698"/>
                  </a:cubicBezTo>
                  <a:lnTo>
                    <a:pt x="1814823" y="839008"/>
                  </a:lnTo>
                  <a:cubicBezTo>
                    <a:pt x="1814823" y="844916"/>
                    <a:pt x="1810034" y="849706"/>
                    <a:pt x="1804125" y="849706"/>
                  </a:cubicBezTo>
                  <a:lnTo>
                    <a:pt x="10698" y="849706"/>
                  </a:lnTo>
                  <a:cubicBezTo>
                    <a:pt x="4790" y="849706"/>
                    <a:pt x="0" y="844916"/>
                    <a:pt x="0" y="839008"/>
                  </a:cubicBezTo>
                  <a:lnTo>
                    <a:pt x="0" y="10698"/>
                  </a:lnTo>
                  <a:cubicBezTo>
                    <a:pt x="0" y="4790"/>
                    <a:pt x="4790" y="0"/>
                    <a:pt x="10698" y="0"/>
                  </a:cubicBezTo>
                  <a:close/>
                </a:path>
              </a:pathLst>
            </a:custGeom>
            <a:blipFill>
              <a:blip r:embed="rId2"/>
              <a:stretch>
                <a:fillRect l="0" t="-5371" r="0" b="-5371"/>
              </a:stretch>
            </a:blipFill>
          </p:spPr>
        </p:sp>
      </p:grpSp>
      <p:sp>
        <p:nvSpPr>
          <p:cNvPr name="TextBox 10" id="10"/>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
        <p:nvSpPr>
          <p:cNvPr name="TextBox 11" id="11"/>
          <p:cNvSpPr txBox="true"/>
          <p:nvPr/>
        </p:nvSpPr>
        <p:spPr>
          <a:xfrm rot="0">
            <a:off x="222403" y="696477"/>
            <a:ext cx="9695897"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Giao diện hệ thống</a:t>
            </a:r>
          </a:p>
        </p:txBody>
      </p:sp>
      <p:sp>
        <p:nvSpPr>
          <p:cNvPr name="TextBox 12" id="12"/>
          <p:cNvSpPr txBox="true"/>
          <p:nvPr/>
        </p:nvSpPr>
        <p:spPr>
          <a:xfrm rot="0">
            <a:off x="614413" y="1811222"/>
            <a:ext cx="5002411" cy="481330"/>
          </a:xfrm>
          <a:prstGeom prst="rect">
            <a:avLst/>
          </a:prstGeom>
        </p:spPr>
        <p:txBody>
          <a:bodyPr anchor="t" rtlCol="false" tIns="0" lIns="0" bIns="0" rIns="0">
            <a:spAutoFit/>
          </a:bodyPr>
          <a:lstStyle/>
          <a:p>
            <a:pPr algn="ctr">
              <a:lnSpc>
                <a:spcPts val="3919"/>
              </a:lnSpc>
            </a:pPr>
            <a:r>
              <a:rPr lang="en-US" sz="2799">
                <a:solidFill>
                  <a:srgbClr val="FFFFFF"/>
                </a:solidFill>
                <a:latin typeface="Montserrat Classic Bold"/>
              </a:rPr>
              <a:t>Gi</a:t>
            </a:r>
            <a:r>
              <a:rPr lang="en-US" sz="2799">
                <a:solidFill>
                  <a:srgbClr val="FFFFFF"/>
                </a:solidFill>
                <a:latin typeface="Montserrat Classic"/>
              </a:rPr>
              <a:t>ao diện thông tin cá nhân</a:t>
            </a:r>
            <a:r>
              <a:rPr lang="en-US" sz="2799">
                <a:solidFill>
                  <a:srgbClr val="FFFFFF"/>
                </a:solidFill>
                <a:latin typeface="Montserrat Classic Bold"/>
              </a:rPr>
              <a:t>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896165" y="-2832448"/>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alpha val="63922"/>
              </a:srgbClr>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262995" y="6441221"/>
            <a:ext cx="6787605" cy="7056686"/>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614413" y="2397327"/>
            <a:ext cx="16644887" cy="7793188"/>
            <a:chOff x="0" y="0"/>
            <a:chExt cx="1814823" cy="849706"/>
          </a:xfrm>
        </p:grpSpPr>
        <p:sp>
          <p:nvSpPr>
            <p:cNvPr name="Freeform 9" id="9"/>
            <p:cNvSpPr/>
            <p:nvPr/>
          </p:nvSpPr>
          <p:spPr>
            <a:xfrm flipH="false" flipV="false" rot="0">
              <a:off x="0" y="0"/>
              <a:ext cx="1814823" cy="849706"/>
            </a:xfrm>
            <a:custGeom>
              <a:avLst/>
              <a:gdLst/>
              <a:ahLst/>
              <a:cxnLst/>
              <a:rect r="r" b="b" t="t" l="l"/>
              <a:pathLst>
                <a:path h="849706" w="1814823">
                  <a:moveTo>
                    <a:pt x="10698" y="0"/>
                  </a:moveTo>
                  <a:lnTo>
                    <a:pt x="1804125" y="0"/>
                  </a:lnTo>
                  <a:cubicBezTo>
                    <a:pt x="1810034" y="0"/>
                    <a:pt x="1814823" y="4790"/>
                    <a:pt x="1814823" y="10698"/>
                  </a:cubicBezTo>
                  <a:lnTo>
                    <a:pt x="1814823" y="839008"/>
                  </a:lnTo>
                  <a:cubicBezTo>
                    <a:pt x="1814823" y="844916"/>
                    <a:pt x="1810034" y="849706"/>
                    <a:pt x="1804125" y="849706"/>
                  </a:cubicBezTo>
                  <a:lnTo>
                    <a:pt x="10698" y="849706"/>
                  </a:lnTo>
                  <a:cubicBezTo>
                    <a:pt x="4790" y="849706"/>
                    <a:pt x="0" y="844916"/>
                    <a:pt x="0" y="839008"/>
                  </a:cubicBezTo>
                  <a:lnTo>
                    <a:pt x="0" y="10698"/>
                  </a:lnTo>
                  <a:cubicBezTo>
                    <a:pt x="0" y="4790"/>
                    <a:pt x="4790" y="0"/>
                    <a:pt x="10698" y="0"/>
                  </a:cubicBezTo>
                  <a:close/>
                </a:path>
              </a:pathLst>
            </a:custGeom>
            <a:blipFill>
              <a:blip r:embed="rId2"/>
              <a:stretch>
                <a:fillRect l="0" t="-5315" r="0" b="-5315"/>
              </a:stretch>
            </a:blipFill>
          </p:spPr>
        </p:sp>
      </p:grpSp>
      <p:sp>
        <p:nvSpPr>
          <p:cNvPr name="TextBox 10" id="10"/>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
        <p:nvSpPr>
          <p:cNvPr name="TextBox 11" id="11"/>
          <p:cNvSpPr txBox="true"/>
          <p:nvPr/>
        </p:nvSpPr>
        <p:spPr>
          <a:xfrm rot="0">
            <a:off x="222403" y="696477"/>
            <a:ext cx="9695897"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Giao diện hệ thống</a:t>
            </a:r>
          </a:p>
        </p:txBody>
      </p:sp>
      <p:sp>
        <p:nvSpPr>
          <p:cNvPr name="TextBox 12" id="12"/>
          <p:cNvSpPr txBox="true"/>
          <p:nvPr/>
        </p:nvSpPr>
        <p:spPr>
          <a:xfrm rot="0">
            <a:off x="655490" y="1782487"/>
            <a:ext cx="4920258" cy="481330"/>
          </a:xfrm>
          <a:prstGeom prst="rect">
            <a:avLst/>
          </a:prstGeom>
        </p:spPr>
        <p:txBody>
          <a:bodyPr anchor="t" rtlCol="false" tIns="0" lIns="0" bIns="0" rIns="0">
            <a:spAutoFit/>
          </a:bodyPr>
          <a:lstStyle/>
          <a:p>
            <a:pPr algn="ctr">
              <a:lnSpc>
                <a:spcPts val="3919"/>
              </a:lnSpc>
            </a:pPr>
            <a:r>
              <a:rPr lang="en-US" sz="2799">
                <a:solidFill>
                  <a:srgbClr val="FFFFFF"/>
                </a:solidFill>
                <a:latin typeface="Montserrat Classic Bold"/>
              </a:rPr>
              <a:t>Gi</a:t>
            </a:r>
            <a:r>
              <a:rPr lang="en-US" sz="2799">
                <a:solidFill>
                  <a:srgbClr val="FFFFFF"/>
                </a:solidFill>
                <a:latin typeface="Montserrat Classic"/>
              </a:rPr>
              <a:t>ao diện đăng kí học phần</a:t>
            </a:r>
            <a:r>
              <a:rPr lang="en-US" sz="2799">
                <a:solidFill>
                  <a:srgbClr val="FFFFFF"/>
                </a:solidFill>
                <a:latin typeface="Montserrat Classic Bold"/>
              </a:rPr>
              <a:t>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896165" y="-2832448"/>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alpha val="63922"/>
              </a:srgbClr>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262995" y="6441221"/>
            <a:ext cx="6787605" cy="7056686"/>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614413" y="2397327"/>
            <a:ext cx="16644887" cy="7793188"/>
            <a:chOff x="0" y="0"/>
            <a:chExt cx="1814823" cy="849706"/>
          </a:xfrm>
        </p:grpSpPr>
        <p:sp>
          <p:nvSpPr>
            <p:cNvPr name="Freeform 9" id="9"/>
            <p:cNvSpPr/>
            <p:nvPr/>
          </p:nvSpPr>
          <p:spPr>
            <a:xfrm flipH="false" flipV="false" rot="0">
              <a:off x="0" y="0"/>
              <a:ext cx="1814823" cy="849706"/>
            </a:xfrm>
            <a:custGeom>
              <a:avLst/>
              <a:gdLst/>
              <a:ahLst/>
              <a:cxnLst/>
              <a:rect r="r" b="b" t="t" l="l"/>
              <a:pathLst>
                <a:path h="849706" w="1814823">
                  <a:moveTo>
                    <a:pt x="10698" y="0"/>
                  </a:moveTo>
                  <a:lnTo>
                    <a:pt x="1804125" y="0"/>
                  </a:lnTo>
                  <a:cubicBezTo>
                    <a:pt x="1810034" y="0"/>
                    <a:pt x="1814823" y="4790"/>
                    <a:pt x="1814823" y="10698"/>
                  </a:cubicBezTo>
                  <a:lnTo>
                    <a:pt x="1814823" y="839008"/>
                  </a:lnTo>
                  <a:cubicBezTo>
                    <a:pt x="1814823" y="844916"/>
                    <a:pt x="1810034" y="849706"/>
                    <a:pt x="1804125" y="849706"/>
                  </a:cubicBezTo>
                  <a:lnTo>
                    <a:pt x="10698" y="849706"/>
                  </a:lnTo>
                  <a:cubicBezTo>
                    <a:pt x="4790" y="849706"/>
                    <a:pt x="0" y="844916"/>
                    <a:pt x="0" y="839008"/>
                  </a:cubicBezTo>
                  <a:lnTo>
                    <a:pt x="0" y="10698"/>
                  </a:lnTo>
                  <a:cubicBezTo>
                    <a:pt x="0" y="4790"/>
                    <a:pt x="4790" y="0"/>
                    <a:pt x="10698" y="0"/>
                  </a:cubicBezTo>
                  <a:close/>
                </a:path>
              </a:pathLst>
            </a:custGeom>
            <a:blipFill>
              <a:blip r:embed="rId2"/>
              <a:stretch>
                <a:fillRect l="0" t="-5426" r="0" b="-5426"/>
              </a:stretch>
            </a:blipFill>
          </p:spPr>
        </p:sp>
      </p:grpSp>
      <p:sp>
        <p:nvSpPr>
          <p:cNvPr name="TextBox 10" id="10"/>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
        <p:nvSpPr>
          <p:cNvPr name="TextBox 11" id="11"/>
          <p:cNvSpPr txBox="true"/>
          <p:nvPr/>
        </p:nvSpPr>
        <p:spPr>
          <a:xfrm rot="0">
            <a:off x="222403" y="696477"/>
            <a:ext cx="9695897"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Giao diện hệ thống</a:t>
            </a:r>
          </a:p>
        </p:txBody>
      </p:sp>
      <p:sp>
        <p:nvSpPr>
          <p:cNvPr name="TextBox 12" id="12"/>
          <p:cNvSpPr txBox="true"/>
          <p:nvPr/>
        </p:nvSpPr>
        <p:spPr>
          <a:xfrm rot="0">
            <a:off x="595244" y="1716293"/>
            <a:ext cx="5040749" cy="481330"/>
          </a:xfrm>
          <a:prstGeom prst="rect">
            <a:avLst/>
          </a:prstGeom>
        </p:spPr>
        <p:txBody>
          <a:bodyPr anchor="t" rtlCol="false" tIns="0" lIns="0" bIns="0" rIns="0">
            <a:spAutoFit/>
          </a:bodyPr>
          <a:lstStyle/>
          <a:p>
            <a:pPr algn="ctr">
              <a:lnSpc>
                <a:spcPts val="3919"/>
              </a:lnSpc>
            </a:pPr>
            <a:r>
              <a:rPr lang="en-US" sz="2799">
                <a:solidFill>
                  <a:srgbClr val="FFFFFF"/>
                </a:solidFill>
                <a:latin typeface="Montserrat Classic Bold"/>
              </a:rPr>
              <a:t>Gi</a:t>
            </a:r>
            <a:r>
              <a:rPr lang="en-US" sz="2799">
                <a:solidFill>
                  <a:srgbClr val="FFFFFF"/>
                </a:solidFill>
                <a:latin typeface="Montserrat Classic"/>
              </a:rPr>
              <a:t>ao diện lịch học theo tuần</a:t>
            </a:r>
            <a:r>
              <a:rPr lang="en-US" sz="2799">
                <a:solidFill>
                  <a:srgbClr val="FFFFFF"/>
                </a:solidFill>
                <a:latin typeface="Montserrat Classic Bold"/>
              </a:rPr>
              <a:t>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305106" y="-149101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3281377" y="2218550"/>
            <a:ext cx="12131658" cy="6932376"/>
          </a:xfrm>
          <a:custGeom>
            <a:avLst/>
            <a:gdLst/>
            <a:ahLst/>
            <a:cxnLst/>
            <a:rect r="r" b="b" t="t" l="l"/>
            <a:pathLst>
              <a:path h="6932376" w="12131658">
                <a:moveTo>
                  <a:pt x="0" y="0"/>
                </a:moveTo>
                <a:lnTo>
                  <a:pt x="12131658" y="0"/>
                </a:lnTo>
                <a:lnTo>
                  <a:pt x="12131658" y="6932376"/>
                </a:lnTo>
                <a:lnTo>
                  <a:pt x="0" y="6932376"/>
                </a:lnTo>
                <a:lnTo>
                  <a:pt x="0" y="0"/>
                </a:lnTo>
                <a:close/>
              </a:path>
            </a:pathLst>
          </a:custGeom>
          <a:blipFill>
            <a:blip r:embed="rId2">
              <a:alphaModFix amt="85000"/>
            </a:blip>
            <a:stretch>
              <a:fillRect l="0" t="0" r="0" b="0"/>
            </a:stretch>
          </a:blipFill>
        </p:spPr>
      </p:sp>
      <p:sp>
        <p:nvSpPr>
          <p:cNvPr name="TextBox 6" id="6"/>
          <p:cNvSpPr txBox="true"/>
          <p:nvPr/>
        </p:nvSpPr>
        <p:spPr>
          <a:xfrm rot="0">
            <a:off x="625464" y="978100"/>
            <a:ext cx="6774373"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3DD9E3"/>
                </a:solidFill>
                <a:latin typeface="Montserrat Ultra-Bold"/>
              </a:rPr>
              <a:t>Tổng kết</a:t>
            </a:r>
          </a:p>
        </p:txBody>
      </p:sp>
      <p:sp>
        <p:nvSpPr>
          <p:cNvPr name="TextBox 7" id="7"/>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Kiển trúc phần mềm</a:t>
            </a:r>
          </a:p>
        </p:txBody>
      </p:sp>
      <p:sp>
        <p:nvSpPr>
          <p:cNvPr name="TextBox 8" id="8"/>
          <p:cNvSpPr txBox="true"/>
          <p:nvPr/>
        </p:nvSpPr>
        <p:spPr>
          <a:xfrm rot="0">
            <a:off x="790136" y="2556083"/>
            <a:ext cx="3365778" cy="523875"/>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Montserrat Classic Bold"/>
              </a:rPr>
              <a:t>Kết quả đạt được</a:t>
            </a:r>
          </a:p>
        </p:txBody>
      </p:sp>
      <p:grpSp>
        <p:nvGrpSpPr>
          <p:cNvPr name="Group 9" id="9"/>
          <p:cNvGrpSpPr/>
          <p:nvPr/>
        </p:nvGrpSpPr>
        <p:grpSpPr>
          <a:xfrm rot="0">
            <a:off x="328917" y="3622257"/>
            <a:ext cx="7682061" cy="2953062"/>
            <a:chOff x="0" y="0"/>
            <a:chExt cx="10242748" cy="3937416"/>
          </a:xfrm>
        </p:grpSpPr>
        <p:sp>
          <p:nvSpPr>
            <p:cNvPr name="TextBox 10" id="10"/>
            <p:cNvSpPr txBox="true"/>
            <p:nvPr/>
          </p:nvSpPr>
          <p:spPr>
            <a:xfrm rot="0">
              <a:off x="0" y="-47625"/>
              <a:ext cx="10242748" cy="1178772"/>
            </a:xfrm>
            <a:prstGeom prst="rect">
              <a:avLst/>
            </a:prstGeom>
          </p:spPr>
          <p:txBody>
            <a:bodyPr anchor="t" rtlCol="false" tIns="0" lIns="0" bIns="0" rIns="0">
              <a:spAutoFit/>
            </a:bodyPr>
            <a:lstStyle/>
            <a:p>
              <a:pPr algn="ctr">
                <a:lnSpc>
                  <a:spcPts val="3639"/>
                </a:lnSpc>
              </a:pPr>
              <a:r>
                <a:rPr lang="en-US" sz="2599">
                  <a:solidFill>
                    <a:srgbClr val="FF3131"/>
                  </a:solidFill>
                  <a:latin typeface="Montserrat Bold"/>
                </a:rPr>
                <a:t>Hoàn thành chức năng cơ bản của sinh viên:</a:t>
              </a:r>
            </a:p>
            <a:p>
              <a:pPr algn="ctr">
                <a:lnSpc>
                  <a:spcPts val="3639"/>
                </a:lnSpc>
                <a:spcBef>
                  <a:spcPct val="0"/>
                </a:spcBef>
              </a:pPr>
            </a:p>
          </p:txBody>
        </p:sp>
        <p:sp>
          <p:nvSpPr>
            <p:cNvPr name="TextBox 11" id="11"/>
            <p:cNvSpPr txBox="true"/>
            <p:nvPr/>
          </p:nvSpPr>
          <p:spPr>
            <a:xfrm rot="0">
              <a:off x="614958" y="767285"/>
              <a:ext cx="9627791" cy="3170132"/>
            </a:xfrm>
            <a:prstGeom prst="rect">
              <a:avLst/>
            </a:prstGeom>
          </p:spPr>
          <p:txBody>
            <a:bodyPr anchor="t" rtlCol="false" tIns="0" lIns="0" bIns="0" rIns="0">
              <a:spAutoFit/>
            </a:bodyPr>
            <a:lstStyle/>
            <a:p>
              <a:pPr algn="l">
                <a:lnSpc>
                  <a:spcPts val="3220"/>
                </a:lnSpc>
              </a:pPr>
              <a:r>
                <a:rPr lang="en-US" sz="2300">
                  <a:solidFill>
                    <a:srgbClr val="FFFFFF"/>
                  </a:solidFill>
                  <a:latin typeface="Montserrat Bold"/>
                </a:rPr>
                <a:t> - Đăng nhập </a:t>
              </a:r>
            </a:p>
            <a:p>
              <a:pPr algn="l">
                <a:lnSpc>
                  <a:spcPts val="3220"/>
                </a:lnSpc>
              </a:pPr>
              <a:r>
                <a:rPr lang="en-US" sz="2300">
                  <a:solidFill>
                    <a:srgbClr val="FFFFFF"/>
                  </a:solidFill>
                  <a:latin typeface="Montserrat Bold"/>
                </a:rPr>
                <a:t> - Xem thông tin cá nhân</a:t>
              </a:r>
            </a:p>
            <a:p>
              <a:pPr algn="l">
                <a:lnSpc>
                  <a:spcPts val="3220"/>
                </a:lnSpc>
              </a:pPr>
              <a:r>
                <a:rPr lang="en-US" sz="2300">
                  <a:solidFill>
                    <a:srgbClr val="FFFFFF"/>
                  </a:solidFill>
                  <a:latin typeface="Montserrat Bold"/>
                </a:rPr>
                <a:t> - Đăng kí học phần </a:t>
              </a:r>
            </a:p>
            <a:p>
              <a:pPr algn="l">
                <a:lnSpc>
                  <a:spcPts val="3220"/>
                </a:lnSpc>
              </a:pPr>
              <a:r>
                <a:rPr lang="en-US" sz="2300">
                  <a:solidFill>
                    <a:srgbClr val="FFFFFF"/>
                  </a:solidFill>
                  <a:latin typeface="Montserrat Bold"/>
                </a:rPr>
                <a:t> - Xem lịch học</a:t>
              </a:r>
            </a:p>
            <a:p>
              <a:pPr algn="l">
                <a:lnSpc>
                  <a:spcPts val="3220"/>
                </a:lnSpc>
              </a:pPr>
              <a:r>
                <a:rPr lang="en-US" sz="2300">
                  <a:solidFill>
                    <a:srgbClr val="FFFFFF"/>
                  </a:solidFill>
                  <a:latin typeface="Montserrat Bold"/>
                </a:rPr>
                <a:t> - Giao diện người dùng thân thiện, dễ sử dụng.</a:t>
              </a:r>
            </a:p>
            <a:p>
              <a:pPr algn="l">
                <a:lnSpc>
                  <a:spcPts val="3220"/>
                </a:lnSpc>
                <a:spcBef>
                  <a:spcPct val="0"/>
                </a:spcBef>
              </a:pPr>
            </a:p>
          </p:txBody>
        </p:sp>
      </p:grpSp>
      <p:grpSp>
        <p:nvGrpSpPr>
          <p:cNvPr name="Group 12" id="12"/>
          <p:cNvGrpSpPr/>
          <p:nvPr/>
        </p:nvGrpSpPr>
        <p:grpSpPr>
          <a:xfrm rot="0">
            <a:off x="10323240" y="3657817"/>
            <a:ext cx="7964760" cy="2191062"/>
            <a:chOff x="0" y="0"/>
            <a:chExt cx="10619680" cy="2921416"/>
          </a:xfrm>
        </p:grpSpPr>
        <p:sp>
          <p:nvSpPr>
            <p:cNvPr name="TextBox 13" id="13"/>
            <p:cNvSpPr txBox="true"/>
            <p:nvPr/>
          </p:nvSpPr>
          <p:spPr>
            <a:xfrm rot="0">
              <a:off x="1732021" y="-47625"/>
              <a:ext cx="5185370" cy="1178772"/>
            </a:xfrm>
            <a:prstGeom prst="rect">
              <a:avLst/>
            </a:prstGeom>
          </p:spPr>
          <p:txBody>
            <a:bodyPr anchor="t" rtlCol="false" tIns="0" lIns="0" bIns="0" rIns="0">
              <a:spAutoFit/>
            </a:bodyPr>
            <a:lstStyle/>
            <a:p>
              <a:pPr algn="ctr">
                <a:lnSpc>
                  <a:spcPts val="3639"/>
                </a:lnSpc>
              </a:pPr>
              <a:r>
                <a:rPr lang="en-US" sz="2599">
                  <a:solidFill>
                    <a:srgbClr val="FF3131"/>
                  </a:solidFill>
                  <a:latin typeface="Montserrat Bold"/>
                </a:rPr>
                <a:t>Đảm bảo tính bảo mật</a:t>
              </a:r>
            </a:p>
            <a:p>
              <a:pPr algn="ctr">
                <a:lnSpc>
                  <a:spcPts val="3639"/>
                </a:lnSpc>
                <a:spcBef>
                  <a:spcPct val="0"/>
                </a:spcBef>
              </a:pPr>
            </a:p>
          </p:txBody>
        </p:sp>
        <p:sp>
          <p:nvSpPr>
            <p:cNvPr name="TextBox 14" id="14"/>
            <p:cNvSpPr txBox="true"/>
            <p:nvPr/>
          </p:nvSpPr>
          <p:spPr>
            <a:xfrm rot="0">
              <a:off x="0" y="729396"/>
              <a:ext cx="10619680" cy="2192020"/>
            </a:xfrm>
            <a:prstGeom prst="rect">
              <a:avLst/>
            </a:prstGeom>
          </p:spPr>
          <p:txBody>
            <a:bodyPr anchor="t" rtlCol="false" tIns="0" lIns="0" bIns="0" rIns="0">
              <a:spAutoFit/>
            </a:bodyPr>
            <a:lstStyle/>
            <a:p>
              <a:pPr algn="l">
                <a:lnSpc>
                  <a:spcPts val="3359"/>
                </a:lnSpc>
              </a:pPr>
              <a:r>
                <a:rPr lang="en-US" sz="2400">
                  <a:solidFill>
                    <a:srgbClr val="FFFFFF"/>
                  </a:solidFill>
                  <a:latin typeface="Montserrat Bold"/>
                </a:rPr>
                <a:t> - Mã hóa mật khẩu</a:t>
              </a:r>
            </a:p>
            <a:p>
              <a:pPr algn="l">
                <a:lnSpc>
                  <a:spcPts val="3359"/>
                </a:lnSpc>
              </a:pPr>
              <a:r>
                <a:rPr lang="en-US" sz="2400">
                  <a:solidFill>
                    <a:srgbClr val="FFFFFF"/>
                  </a:solidFill>
                  <a:latin typeface="Montserrat Bold"/>
                </a:rPr>
                <a:t> - Gửi thông báo về mail mỗi khi đăng kí học phần.</a:t>
              </a:r>
            </a:p>
            <a:p>
              <a:pPr algn="l">
                <a:lnSpc>
                  <a:spcPts val="3359"/>
                </a:lnSpc>
                <a:spcBef>
                  <a:spcPct val="0"/>
                </a:spcBef>
              </a:pPr>
            </a:p>
          </p:txBody>
        </p:sp>
      </p:grpSp>
      <p:grpSp>
        <p:nvGrpSpPr>
          <p:cNvPr name="Group 15" id="15"/>
          <p:cNvGrpSpPr/>
          <p:nvPr/>
        </p:nvGrpSpPr>
        <p:grpSpPr>
          <a:xfrm rot="0">
            <a:off x="6317274" y="7030073"/>
            <a:ext cx="5955879" cy="1897474"/>
            <a:chOff x="0" y="0"/>
            <a:chExt cx="7941172" cy="2529965"/>
          </a:xfrm>
        </p:grpSpPr>
        <p:sp>
          <p:nvSpPr>
            <p:cNvPr name="TextBox 16" id="16"/>
            <p:cNvSpPr txBox="true"/>
            <p:nvPr/>
          </p:nvSpPr>
          <p:spPr>
            <a:xfrm rot="0">
              <a:off x="1517695" y="-38100"/>
              <a:ext cx="4502547" cy="537633"/>
            </a:xfrm>
            <a:prstGeom prst="rect">
              <a:avLst/>
            </a:prstGeom>
          </p:spPr>
          <p:txBody>
            <a:bodyPr anchor="t" rtlCol="false" tIns="0" lIns="0" bIns="0" rIns="0">
              <a:spAutoFit/>
            </a:bodyPr>
            <a:lstStyle/>
            <a:p>
              <a:pPr algn="ctr">
                <a:lnSpc>
                  <a:spcPts val="3499"/>
                </a:lnSpc>
                <a:spcBef>
                  <a:spcPct val="0"/>
                </a:spcBef>
              </a:pPr>
              <a:r>
                <a:rPr lang="en-US" sz="2499">
                  <a:solidFill>
                    <a:srgbClr val="FF3131"/>
                  </a:solidFill>
                  <a:latin typeface="Montserrat Bold"/>
                </a:rPr>
                <a:t>Tối ưu hóa hiệu suất</a:t>
              </a:r>
            </a:p>
          </p:txBody>
        </p:sp>
        <p:sp>
          <p:nvSpPr>
            <p:cNvPr name="TextBox 17" id="17"/>
            <p:cNvSpPr txBox="true"/>
            <p:nvPr/>
          </p:nvSpPr>
          <p:spPr>
            <a:xfrm rot="0">
              <a:off x="0" y="896745"/>
              <a:ext cx="7941172" cy="1633220"/>
            </a:xfrm>
            <a:prstGeom prst="rect">
              <a:avLst/>
            </a:prstGeom>
          </p:spPr>
          <p:txBody>
            <a:bodyPr anchor="t" rtlCol="false" tIns="0" lIns="0" bIns="0" rIns="0">
              <a:spAutoFit/>
            </a:bodyPr>
            <a:lstStyle/>
            <a:p>
              <a:pPr algn="l">
                <a:lnSpc>
                  <a:spcPts val="3359"/>
                </a:lnSpc>
              </a:pPr>
              <a:r>
                <a:rPr lang="en-US" sz="2400">
                  <a:solidFill>
                    <a:srgbClr val="FFFFFF"/>
                  </a:solidFill>
                  <a:latin typeface="Montserrat Bold"/>
                </a:rPr>
                <a:t> - Tải nhanh, mượt mà.</a:t>
              </a:r>
            </a:p>
            <a:p>
              <a:pPr algn="l">
                <a:lnSpc>
                  <a:spcPts val="3359"/>
                </a:lnSpc>
              </a:pPr>
              <a:r>
                <a:rPr lang="en-US" sz="2400">
                  <a:solidFill>
                    <a:srgbClr val="FFFFFF"/>
                  </a:solidFill>
                  <a:latin typeface="Montserrat Bold"/>
                </a:rPr>
                <a:t> - Hỗ trợ nhiều người dùng truy cập.</a:t>
              </a:r>
            </a:p>
            <a:p>
              <a:pPr algn="l">
                <a:lnSpc>
                  <a:spcPts val="3359"/>
                </a:lnSpc>
                <a:spcBef>
                  <a:spcPct val="0"/>
                </a:spcBef>
              </a:pP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305106" y="-149101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8176792" y="2622758"/>
            <a:ext cx="9881616" cy="5646638"/>
          </a:xfrm>
          <a:custGeom>
            <a:avLst/>
            <a:gdLst/>
            <a:ahLst/>
            <a:cxnLst/>
            <a:rect r="r" b="b" t="t" l="l"/>
            <a:pathLst>
              <a:path h="5646638" w="9881616">
                <a:moveTo>
                  <a:pt x="0" y="0"/>
                </a:moveTo>
                <a:lnTo>
                  <a:pt x="9881615" y="0"/>
                </a:lnTo>
                <a:lnTo>
                  <a:pt x="9881615" y="5646638"/>
                </a:lnTo>
                <a:lnTo>
                  <a:pt x="0" y="5646638"/>
                </a:lnTo>
                <a:lnTo>
                  <a:pt x="0" y="0"/>
                </a:lnTo>
                <a:close/>
              </a:path>
            </a:pathLst>
          </a:custGeom>
          <a:blipFill>
            <a:blip r:embed="rId2"/>
            <a:stretch>
              <a:fillRect l="0" t="0" r="0" b="0"/>
            </a:stretch>
          </a:blipFill>
        </p:spPr>
      </p:sp>
      <p:sp>
        <p:nvSpPr>
          <p:cNvPr name="TextBox 6" id="6"/>
          <p:cNvSpPr txBox="true"/>
          <p:nvPr/>
        </p:nvSpPr>
        <p:spPr>
          <a:xfrm rot="0">
            <a:off x="625464" y="978100"/>
            <a:ext cx="6774373"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3DD9E3"/>
                </a:solidFill>
                <a:latin typeface="Montserrat Ultra-Bold"/>
              </a:rPr>
              <a:t>Tổng kết</a:t>
            </a:r>
          </a:p>
        </p:txBody>
      </p:sp>
      <p:sp>
        <p:nvSpPr>
          <p:cNvPr name="TextBox 7" id="7"/>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Kiển trúc phần mềm</a:t>
            </a:r>
          </a:p>
        </p:txBody>
      </p:sp>
      <p:sp>
        <p:nvSpPr>
          <p:cNvPr name="TextBox 8" id="8"/>
          <p:cNvSpPr txBox="true"/>
          <p:nvPr/>
        </p:nvSpPr>
        <p:spPr>
          <a:xfrm rot="0">
            <a:off x="661485" y="2556083"/>
            <a:ext cx="6861419" cy="523875"/>
          </a:xfrm>
          <a:prstGeom prst="rect">
            <a:avLst/>
          </a:prstGeom>
        </p:spPr>
        <p:txBody>
          <a:bodyPr anchor="t" rtlCol="false" tIns="0" lIns="0" bIns="0" rIns="0">
            <a:spAutoFit/>
          </a:bodyPr>
          <a:lstStyle/>
          <a:p>
            <a:pPr algn="l">
              <a:lnSpc>
                <a:spcPts val="4200"/>
              </a:lnSpc>
              <a:spcBef>
                <a:spcPct val="0"/>
              </a:spcBef>
            </a:pPr>
            <a:r>
              <a:rPr lang="en-US" sz="3000">
                <a:solidFill>
                  <a:srgbClr val="FFFFFF"/>
                </a:solidFill>
                <a:latin typeface="Montserrat Classic Bold"/>
              </a:rPr>
              <a:t>Những mặt chưa làm được</a:t>
            </a:r>
          </a:p>
        </p:txBody>
      </p:sp>
      <p:sp>
        <p:nvSpPr>
          <p:cNvPr name="TextBox 9" id="9"/>
          <p:cNvSpPr txBox="true"/>
          <p:nvPr/>
        </p:nvSpPr>
        <p:spPr>
          <a:xfrm rot="0">
            <a:off x="625464" y="3971607"/>
            <a:ext cx="11905536" cy="2910840"/>
          </a:xfrm>
          <a:prstGeom prst="rect">
            <a:avLst/>
          </a:prstGeom>
        </p:spPr>
        <p:txBody>
          <a:bodyPr anchor="t" rtlCol="false" tIns="0" lIns="0" bIns="0" rIns="0">
            <a:spAutoFit/>
          </a:bodyPr>
          <a:lstStyle/>
          <a:p>
            <a:pPr algn="l">
              <a:lnSpc>
                <a:spcPts val="3359"/>
              </a:lnSpc>
            </a:pPr>
            <a:r>
              <a:rPr lang="en-US" sz="2400">
                <a:solidFill>
                  <a:srgbClr val="FFFFFF"/>
                </a:solidFill>
                <a:latin typeface="Montserrat"/>
              </a:rPr>
              <a:t>-Chưa thực hiện được gửi mail xác nhận sau khi đăng kí</a:t>
            </a:r>
          </a:p>
          <a:p>
            <a:pPr algn="l">
              <a:lnSpc>
                <a:spcPts val="3359"/>
              </a:lnSpc>
            </a:pPr>
            <a:r>
              <a:rPr lang="en-US" sz="2400">
                <a:solidFill>
                  <a:srgbClr val="FFFFFF"/>
                </a:solidFill>
                <a:latin typeface="Montserrat"/>
              </a:rPr>
              <a:t>-Chưa có hiển thị trang kết quả học tập </a:t>
            </a:r>
          </a:p>
          <a:p>
            <a:pPr algn="l">
              <a:lnSpc>
                <a:spcPts val="3359"/>
              </a:lnSpc>
            </a:pPr>
            <a:r>
              <a:rPr lang="en-US" sz="2400">
                <a:solidFill>
                  <a:srgbClr val="FFFFFF"/>
                </a:solidFill>
                <a:latin typeface="Montserrat"/>
              </a:rPr>
              <a:t>-Chưa thực hiện được các tính năng lọc dữ liệu</a:t>
            </a:r>
          </a:p>
          <a:p>
            <a:pPr algn="l">
              <a:lnSpc>
                <a:spcPts val="3359"/>
              </a:lnSpc>
            </a:pPr>
            <a:r>
              <a:rPr lang="en-US" sz="2400">
                <a:solidFill>
                  <a:srgbClr val="FFFFFF"/>
                </a:solidFill>
                <a:latin typeface="Montserrat"/>
              </a:rPr>
              <a:t>-Chưa có dịch vụ tra cứu công nợ.</a:t>
            </a:r>
          </a:p>
          <a:p>
            <a:pPr algn="l">
              <a:lnSpc>
                <a:spcPts val="3359"/>
              </a:lnSpc>
            </a:pPr>
            <a:r>
              <a:rPr lang="en-US" sz="2400">
                <a:solidFill>
                  <a:srgbClr val="FFFFFF"/>
                </a:solidFill>
                <a:latin typeface="Montserrat"/>
              </a:rPr>
              <a:t>-Chưa có thanh toán trực tuyến sau khi đăng kí học phần.</a:t>
            </a:r>
          </a:p>
          <a:p>
            <a:pPr algn="l">
              <a:lnSpc>
                <a:spcPts val="3359"/>
              </a:lnSpc>
            </a:pPr>
            <a:r>
              <a:rPr lang="en-US" sz="2400">
                <a:solidFill>
                  <a:srgbClr val="FFFFFF"/>
                </a:solidFill>
                <a:latin typeface="Montserrat"/>
              </a:rPr>
              <a:t>-Thiếu phần mở rộng cho giảng viên, phụ huynh cũng như admin của trường.</a:t>
            </a:r>
          </a:p>
          <a:p>
            <a:pPr algn="l">
              <a:lnSpc>
                <a:spcPts val="3359"/>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51993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784590" y="7423809"/>
            <a:ext cx="6381527" cy="6634510"/>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3336552" y="2110022"/>
            <a:ext cx="11614896" cy="6066956"/>
            <a:chOff x="0" y="0"/>
            <a:chExt cx="1556067" cy="812800"/>
          </a:xfrm>
        </p:grpSpPr>
        <p:sp>
          <p:nvSpPr>
            <p:cNvPr name="Freeform 9" id="9"/>
            <p:cNvSpPr/>
            <p:nvPr/>
          </p:nvSpPr>
          <p:spPr>
            <a:xfrm flipH="false" flipV="false" rot="0">
              <a:off x="0" y="0"/>
              <a:ext cx="1556067" cy="812800"/>
            </a:xfrm>
            <a:custGeom>
              <a:avLst/>
              <a:gdLst/>
              <a:ahLst/>
              <a:cxnLst/>
              <a:rect r="r" b="b" t="t" l="l"/>
              <a:pathLst>
                <a:path h="812800" w="1556067">
                  <a:moveTo>
                    <a:pt x="0" y="0"/>
                  </a:moveTo>
                  <a:lnTo>
                    <a:pt x="1556067" y="0"/>
                  </a:lnTo>
                  <a:lnTo>
                    <a:pt x="1556067" y="812800"/>
                  </a:lnTo>
                  <a:lnTo>
                    <a:pt x="0" y="812800"/>
                  </a:lnTo>
                  <a:close/>
                </a:path>
              </a:pathLst>
            </a:custGeom>
            <a:solidFill>
              <a:srgbClr val="3DD9E3"/>
            </a:solidFill>
          </p:spPr>
        </p:sp>
        <p:sp>
          <p:nvSpPr>
            <p:cNvPr name="TextBox 10" id="10"/>
            <p:cNvSpPr txBox="true"/>
            <p:nvPr/>
          </p:nvSpPr>
          <p:spPr>
            <a:xfrm>
              <a:off x="0" y="-47625"/>
              <a:ext cx="1556067" cy="860425"/>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4348638" y="3586079"/>
            <a:ext cx="9590723" cy="3610142"/>
          </a:xfrm>
          <a:prstGeom prst="rect">
            <a:avLst/>
          </a:prstGeom>
        </p:spPr>
        <p:txBody>
          <a:bodyPr anchor="t" rtlCol="false" tIns="0" lIns="0" bIns="0" rIns="0">
            <a:spAutoFit/>
          </a:bodyPr>
          <a:lstStyle/>
          <a:p>
            <a:pPr algn="ctr">
              <a:lnSpc>
                <a:spcPts val="13646"/>
              </a:lnSpc>
            </a:pPr>
            <a:r>
              <a:rPr lang="en-US" sz="15685">
                <a:solidFill>
                  <a:srgbClr val="064472"/>
                </a:solidFill>
                <a:latin typeface="Montserrat Bold"/>
              </a:rPr>
              <a:t>THANK</a:t>
            </a:r>
          </a:p>
          <a:p>
            <a:pPr algn="ctr" marL="0" indent="0" lvl="0">
              <a:lnSpc>
                <a:spcPts val="13646"/>
              </a:lnSpc>
            </a:pPr>
            <a:r>
              <a:rPr lang="en-US" sz="15685">
                <a:solidFill>
                  <a:srgbClr val="064472"/>
                </a:solidFill>
                <a:latin typeface="Montserrat Bold"/>
              </a:rPr>
              <a:t>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81525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66675"/>
              <a:ext cx="203200" cy="48918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3018641" y="4366596"/>
            <a:ext cx="6980826" cy="5999147"/>
            <a:chOff x="0" y="0"/>
            <a:chExt cx="812800" cy="698500"/>
          </a:xfrm>
        </p:grpSpPr>
        <p:sp>
          <p:nvSpPr>
            <p:cNvPr name="Freeform 6" id="6"/>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2"/>
              <a:stretch>
                <a:fillRect l="-39054" t="0" r="-39054" b="0"/>
              </a:stretch>
            </a:blipFill>
            <a:ln w="133350" cap="sq">
              <a:solidFill>
                <a:srgbClr val="FFFFFF"/>
              </a:solidFill>
              <a:prstDash val="solid"/>
              <a:miter/>
            </a:ln>
          </p:spPr>
        </p:sp>
      </p:grpSp>
      <p:sp>
        <p:nvSpPr>
          <p:cNvPr name="Freeform 7" id="7"/>
          <p:cNvSpPr/>
          <p:nvPr/>
        </p:nvSpPr>
        <p:spPr>
          <a:xfrm flipH="false" flipV="false" rot="0">
            <a:off x="1032739" y="797324"/>
            <a:ext cx="529825" cy="529825"/>
          </a:xfrm>
          <a:custGeom>
            <a:avLst/>
            <a:gdLst/>
            <a:ahLst/>
            <a:cxnLst/>
            <a:rect r="r" b="b" t="t" l="l"/>
            <a:pathLst>
              <a:path h="529825" w="529825">
                <a:moveTo>
                  <a:pt x="0" y="0"/>
                </a:moveTo>
                <a:lnTo>
                  <a:pt x="529825" y="0"/>
                </a:lnTo>
                <a:lnTo>
                  <a:pt x="529825" y="529826"/>
                </a:lnTo>
                <a:lnTo>
                  <a:pt x="0" y="5298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8" id="8"/>
          <p:cNvSpPr/>
          <p:nvPr/>
        </p:nvSpPr>
        <p:spPr>
          <a:xfrm flipH="false" flipV="false" rot="0">
            <a:off x="1028700" y="471590"/>
            <a:ext cx="1114107" cy="1114107"/>
          </a:xfrm>
          <a:custGeom>
            <a:avLst/>
            <a:gdLst/>
            <a:ahLst/>
            <a:cxnLst/>
            <a:rect r="r" b="b" t="t" l="l"/>
            <a:pathLst>
              <a:path h="1114107" w="1114107">
                <a:moveTo>
                  <a:pt x="0" y="0"/>
                </a:moveTo>
                <a:lnTo>
                  <a:pt x="1114107" y="0"/>
                </a:lnTo>
                <a:lnTo>
                  <a:pt x="1114107" y="1114107"/>
                </a:lnTo>
                <a:lnTo>
                  <a:pt x="0" y="1114107"/>
                </a:lnTo>
                <a:lnTo>
                  <a:pt x="0" y="0"/>
                </a:lnTo>
                <a:close/>
              </a:path>
            </a:pathLst>
          </a:custGeom>
          <a:blipFill>
            <a:blip r:embed="rId5"/>
            <a:stretch>
              <a:fillRect l="0" t="0" r="0" b="0"/>
            </a:stretch>
          </a:blipFill>
        </p:spPr>
      </p:sp>
      <p:sp>
        <p:nvSpPr>
          <p:cNvPr name="TextBox 9" id="9"/>
          <p:cNvSpPr txBox="true"/>
          <p:nvPr/>
        </p:nvSpPr>
        <p:spPr>
          <a:xfrm rot="0">
            <a:off x="1028700" y="2260205"/>
            <a:ext cx="11724977" cy="1139825"/>
          </a:xfrm>
          <a:prstGeom prst="rect">
            <a:avLst/>
          </a:prstGeom>
        </p:spPr>
        <p:txBody>
          <a:bodyPr anchor="t" rtlCol="false" tIns="0" lIns="0" bIns="0" rIns="0">
            <a:spAutoFit/>
          </a:bodyPr>
          <a:lstStyle/>
          <a:p>
            <a:pPr algn="l" marL="0" indent="0" lvl="0">
              <a:lnSpc>
                <a:spcPts val="8800"/>
              </a:lnSpc>
              <a:spcBef>
                <a:spcPct val="0"/>
              </a:spcBef>
            </a:pPr>
            <a:r>
              <a:rPr lang="en-US" sz="8000">
                <a:solidFill>
                  <a:srgbClr val="FFFFFF"/>
                </a:solidFill>
                <a:latin typeface="Montserrat Ultra-Bold"/>
              </a:rPr>
              <a:t>Nhóm 13 - Thành Viên</a:t>
            </a:r>
          </a:p>
        </p:txBody>
      </p:sp>
      <p:sp>
        <p:nvSpPr>
          <p:cNvPr name="TextBox 10" id="10"/>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grpSp>
        <p:nvGrpSpPr>
          <p:cNvPr name="Group 11" id="11"/>
          <p:cNvGrpSpPr/>
          <p:nvPr/>
        </p:nvGrpSpPr>
        <p:grpSpPr>
          <a:xfrm rot="0">
            <a:off x="1028700" y="4546030"/>
            <a:ext cx="5596898" cy="4424556"/>
            <a:chOff x="0" y="0"/>
            <a:chExt cx="7462531" cy="5899408"/>
          </a:xfrm>
        </p:grpSpPr>
        <p:sp>
          <p:nvSpPr>
            <p:cNvPr name="Freeform 12" id="12"/>
            <p:cNvSpPr/>
            <p:nvPr/>
          </p:nvSpPr>
          <p:spPr>
            <a:xfrm flipH="false" flipV="false" rot="0">
              <a:off x="0" y="0"/>
              <a:ext cx="7462531" cy="5899408"/>
            </a:xfrm>
            <a:custGeom>
              <a:avLst/>
              <a:gdLst/>
              <a:ahLst/>
              <a:cxnLst/>
              <a:rect r="r" b="b" t="t" l="l"/>
              <a:pathLst>
                <a:path h="5899408" w="7462531">
                  <a:moveTo>
                    <a:pt x="0" y="0"/>
                  </a:moveTo>
                  <a:lnTo>
                    <a:pt x="7462531" y="0"/>
                  </a:lnTo>
                  <a:lnTo>
                    <a:pt x="7462531" y="5899408"/>
                  </a:lnTo>
                  <a:lnTo>
                    <a:pt x="0" y="5899408"/>
                  </a:lnTo>
                  <a:lnTo>
                    <a:pt x="0" y="0"/>
                  </a:lnTo>
                  <a:close/>
                </a:path>
              </a:pathLst>
            </a:custGeom>
            <a:blipFill>
              <a:blip r:embed="rId6"/>
              <a:stretch>
                <a:fillRect l="-11640" t="0" r="-11640" b="0"/>
              </a:stretch>
            </a:blipFill>
          </p:spPr>
        </p:sp>
        <p:sp>
          <p:nvSpPr>
            <p:cNvPr name="Freeform 13" id="13"/>
            <p:cNvSpPr/>
            <p:nvPr/>
          </p:nvSpPr>
          <p:spPr>
            <a:xfrm flipH="false" flipV="false" rot="0">
              <a:off x="2364973" y="405724"/>
              <a:ext cx="2732585" cy="2732585"/>
            </a:xfrm>
            <a:custGeom>
              <a:avLst/>
              <a:gdLst/>
              <a:ahLst/>
              <a:cxnLst/>
              <a:rect r="r" b="b" t="t" l="l"/>
              <a:pathLst>
                <a:path h="2732585" w="2732585">
                  <a:moveTo>
                    <a:pt x="0" y="0"/>
                  </a:moveTo>
                  <a:lnTo>
                    <a:pt x="2732585" y="0"/>
                  </a:lnTo>
                  <a:lnTo>
                    <a:pt x="2732585" y="2732585"/>
                  </a:lnTo>
                  <a:lnTo>
                    <a:pt x="0" y="2732585"/>
                  </a:lnTo>
                  <a:lnTo>
                    <a:pt x="0" y="0"/>
                  </a:lnTo>
                  <a:close/>
                </a:path>
              </a:pathLst>
            </a:custGeom>
            <a:blipFill>
              <a:blip r:embed="rId7"/>
              <a:stretch>
                <a:fillRect l="0" t="0" r="0" b="0"/>
              </a:stretch>
            </a:blipFill>
          </p:spPr>
        </p:sp>
        <p:sp>
          <p:nvSpPr>
            <p:cNvPr name="TextBox 14" id="14"/>
            <p:cNvSpPr txBox="true"/>
            <p:nvPr/>
          </p:nvSpPr>
          <p:spPr>
            <a:xfrm rot="0">
              <a:off x="927046" y="3316109"/>
              <a:ext cx="5608439" cy="780203"/>
            </a:xfrm>
            <a:prstGeom prst="rect">
              <a:avLst/>
            </a:prstGeom>
          </p:spPr>
          <p:txBody>
            <a:bodyPr anchor="t" rtlCol="false" tIns="0" lIns="0" bIns="0" rIns="0">
              <a:spAutoFit/>
            </a:bodyPr>
            <a:lstStyle/>
            <a:p>
              <a:pPr algn="l">
                <a:lnSpc>
                  <a:spcPts val="4759"/>
                </a:lnSpc>
              </a:pPr>
              <a:r>
                <a:rPr lang="en-US" sz="3399">
                  <a:solidFill>
                    <a:srgbClr val="FFFFFF"/>
                  </a:solidFill>
                  <a:latin typeface="Libra Sans"/>
                </a:rPr>
                <a:t>Họ tên : Bùi Trí Thức</a:t>
              </a:r>
            </a:p>
          </p:txBody>
        </p:sp>
        <p:sp>
          <p:nvSpPr>
            <p:cNvPr name="TextBox 15" id="15"/>
            <p:cNvSpPr txBox="true"/>
            <p:nvPr/>
          </p:nvSpPr>
          <p:spPr>
            <a:xfrm rot="0">
              <a:off x="1234922" y="4350312"/>
              <a:ext cx="4992688" cy="780203"/>
            </a:xfrm>
            <a:prstGeom prst="rect">
              <a:avLst/>
            </a:prstGeom>
          </p:spPr>
          <p:txBody>
            <a:bodyPr anchor="t" rtlCol="false" tIns="0" lIns="0" bIns="0" rIns="0">
              <a:spAutoFit/>
            </a:bodyPr>
            <a:lstStyle/>
            <a:p>
              <a:pPr algn="l">
                <a:lnSpc>
                  <a:spcPts val="4759"/>
                </a:lnSpc>
              </a:pPr>
              <a:r>
                <a:rPr lang="en-US" sz="3399">
                  <a:solidFill>
                    <a:srgbClr val="FFFFFF"/>
                  </a:solidFill>
                  <a:latin typeface="Libra Sans"/>
                </a:rPr>
                <a:t>MSSV   : 20088361</a:t>
              </a:r>
            </a:p>
          </p:txBody>
        </p:sp>
      </p:grpSp>
      <p:grpSp>
        <p:nvGrpSpPr>
          <p:cNvPr name="Group 16" id="16"/>
          <p:cNvGrpSpPr/>
          <p:nvPr/>
        </p:nvGrpSpPr>
        <p:grpSpPr>
          <a:xfrm rot="0">
            <a:off x="11619849" y="4750937"/>
            <a:ext cx="1124105" cy="112410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DD9E3"/>
            </a:solidFill>
          </p:spPr>
        </p:sp>
        <p:sp>
          <p:nvSpPr>
            <p:cNvPr name="TextBox 18" id="18"/>
            <p:cNvSpPr txBox="true"/>
            <p:nvPr/>
          </p:nvSpPr>
          <p:spPr>
            <a:xfrm>
              <a:off x="76200" y="19050"/>
              <a:ext cx="660400" cy="717550"/>
            </a:xfrm>
            <a:prstGeom prst="rect">
              <a:avLst/>
            </a:prstGeom>
          </p:spPr>
          <p:txBody>
            <a:bodyPr anchor="ctr" rtlCol="false" tIns="50800" lIns="50800" bIns="50800" rIns="50800"/>
            <a:lstStyle/>
            <a:p>
              <a:pPr algn="ctr">
                <a:lnSpc>
                  <a:spcPts val="2520"/>
                </a:lnSpc>
              </a:pPr>
              <a:r>
                <a:rPr lang="en-US" sz="1800">
                  <a:solidFill>
                    <a:srgbClr val="FFFFFF"/>
                  </a:solidFill>
                  <a:latin typeface="Libra Sans Bold"/>
                </a:rPr>
                <a:t>Nhóm trưởng</a:t>
              </a:r>
            </a:p>
          </p:txBody>
        </p:sp>
      </p:grpSp>
      <p:grpSp>
        <p:nvGrpSpPr>
          <p:cNvPr name="Group 19" id="19"/>
          <p:cNvGrpSpPr/>
          <p:nvPr/>
        </p:nvGrpSpPr>
        <p:grpSpPr>
          <a:xfrm rot="0">
            <a:off x="7345543" y="4546030"/>
            <a:ext cx="5596898" cy="4424556"/>
            <a:chOff x="0" y="0"/>
            <a:chExt cx="7462531" cy="5899408"/>
          </a:xfrm>
        </p:grpSpPr>
        <p:sp>
          <p:nvSpPr>
            <p:cNvPr name="Freeform 20" id="20"/>
            <p:cNvSpPr/>
            <p:nvPr/>
          </p:nvSpPr>
          <p:spPr>
            <a:xfrm flipH="false" flipV="false" rot="0">
              <a:off x="0" y="0"/>
              <a:ext cx="7462531" cy="5899408"/>
            </a:xfrm>
            <a:custGeom>
              <a:avLst/>
              <a:gdLst/>
              <a:ahLst/>
              <a:cxnLst/>
              <a:rect r="r" b="b" t="t" l="l"/>
              <a:pathLst>
                <a:path h="5899408" w="7462531">
                  <a:moveTo>
                    <a:pt x="0" y="0"/>
                  </a:moveTo>
                  <a:lnTo>
                    <a:pt x="7462531" y="0"/>
                  </a:lnTo>
                  <a:lnTo>
                    <a:pt x="7462531" y="5899408"/>
                  </a:lnTo>
                  <a:lnTo>
                    <a:pt x="0" y="5899408"/>
                  </a:lnTo>
                  <a:lnTo>
                    <a:pt x="0" y="0"/>
                  </a:lnTo>
                  <a:close/>
                </a:path>
              </a:pathLst>
            </a:custGeom>
            <a:blipFill>
              <a:blip r:embed="rId6"/>
              <a:stretch>
                <a:fillRect l="-11640" t="0" r="-11640" b="0"/>
              </a:stretch>
            </a:blipFill>
          </p:spPr>
        </p:sp>
        <p:sp>
          <p:nvSpPr>
            <p:cNvPr name="Freeform 21" id="21"/>
            <p:cNvSpPr/>
            <p:nvPr/>
          </p:nvSpPr>
          <p:spPr>
            <a:xfrm flipH="false" flipV="false" rot="0">
              <a:off x="2336816" y="273209"/>
              <a:ext cx="2788900" cy="2788900"/>
            </a:xfrm>
            <a:custGeom>
              <a:avLst/>
              <a:gdLst/>
              <a:ahLst/>
              <a:cxnLst/>
              <a:rect r="r" b="b" t="t" l="l"/>
              <a:pathLst>
                <a:path h="2788900" w="2788900">
                  <a:moveTo>
                    <a:pt x="0" y="0"/>
                  </a:moveTo>
                  <a:lnTo>
                    <a:pt x="2788899" y="0"/>
                  </a:lnTo>
                  <a:lnTo>
                    <a:pt x="2788899" y="2788900"/>
                  </a:lnTo>
                  <a:lnTo>
                    <a:pt x="0" y="2788900"/>
                  </a:lnTo>
                  <a:lnTo>
                    <a:pt x="0" y="0"/>
                  </a:lnTo>
                  <a:close/>
                </a:path>
              </a:pathLst>
            </a:custGeom>
            <a:blipFill>
              <a:blip r:embed="rId8"/>
              <a:stretch>
                <a:fillRect l="0" t="0" r="0" b="0"/>
              </a:stretch>
            </a:blipFill>
          </p:spPr>
        </p:sp>
        <p:sp>
          <p:nvSpPr>
            <p:cNvPr name="TextBox 22" id="22"/>
            <p:cNvSpPr txBox="true"/>
            <p:nvPr/>
          </p:nvSpPr>
          <p:spPr>
            <a:xfrm rot="0">
              <a:off x="401087" y="3316109"/>
              <a:ext cx="6660356" cy="780203"/>
            </a:xfrm>
            <a:prstGeom prst="rect">
              <a:avLst/>
            </a:prstGeom>
          </p:spPr>
          <p:txBody>
            <a:bodyPr anchor="t" rtlCol="false" tIns="0" lIns="0" bIns="0" rIns="0">
              <a:spAutoFit/>
            </a:bodyPr>
            <a:lstStyle/>
            <a:p>
              <a:pPr algn="l">
                <a:lnSpc>
                  <a:spcPts val="4759"/>
                </a:lnSpc>
              </a:pPr>
              <a:r>
                <a:rPr lang="en-US" sz="3399">
                  <a:solidFill>
                    <a:srgbClr val="FFFFFF"/>
                  </a:solidFill>
                  <a:latin typeface="Libra Sans"/>
                </a:rPr>
                <a:t>Họ tên : Nguyễn Văn Lộc</a:t>
              </a:r>
            </a:p>
          </p:txBody>
        </p:sp>
        <p:sp>
          <p:nvSpPr>
            <p:cNvPr name="TextBox 23" id="23"/>
            <p:cNvSpPr txBox="true"/>
            <p:nvPr/>
          </p:nvSpPr>
          <p:spPr>
            <a:xfrm rot="0">
              <a:off x="1455792" y="4350312"/>
              <a:ext cx="4992688" cy="780203"/>
            </a:xfrm>
            <a:prstGeom prst="rect">
              <a:avLst/>
            </a:prstGeom>
          </p:spPr>
          <p:txBody>
            <a:bodyPr anchor="t" rtlCol="false" tIns="0" lIns="0" bIns="0" rIns="0">
              <a:spAutoFit/>
            </a:bodyPr>
            <a:lstStyle/>
            <a:p>
              <a:pPr algn="l">
                <a:lnSpc>
                  <a:spcPts val="4759"/>
                </a:lnSpc>
              </a:pPr>
              <a:r>
                <a:rPr lang="en-US" sz="3399">
                  <a:solidFill>
                    <a:srgbClr val="FFFFFF"/>
                  </a:solidFill>
                  <a:latin typeface="Libra Sans"/>
                </a:rPr>
                <a:t>MSSV   : 20045691</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2721041" y="-81525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085195" y="8641887"/>
            <a:ext cx="5743236" cy="5970915"/>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a:grpSpLocks noChangeAspect="true"/>
          </p:cNvGrpSpPr>
          <p:nvPr/>
        </p:nvGrpSpPr>
        <p:grpSpPr>
          <a:xfrm rot="0">
            <a:off x="10310076" y="2916644"/>
            <a:ext cx="7695619" cy="6178744"/>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2"/>
              <a:stretch>
                <a:fillRect l="0" t="-36401" r="0" b="-36401"/>
              </a:stretch>
            </a:blipFill>
          </p:spPr>
        </p:sp>
      </p:grpSp>
      <p:sp>
        <p:nvSpPr>
          <p:cNvPr name="TextBox 13" id="13"/>
          <p:cNvSpPr txBox="true"/>
          <p:nvPr/>
        </p:nvSpPr>
        <p:spPr>
          <a:xfrm rot="0">
            <a:off x="437115" y="553920"/>
            <a:ext cx="5709881"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Tổng quan </a:t>
            </a:r>
          </a:p>
        </p:txBody>
      </p:sp>
      <p:sp>
        <p:nvSpPr>
          <p:cNvPr name="TextBox 14" id="14"/>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
        <p:nvSpPr>
          <p:cNvPr name="TextBox 15" id="15"/>
          <p:cNvSpPr txBox="true"/>
          <p:nvPr/>
        </p:nvSpPr>
        <p:spPr>
          <a:xfrm rot="0">
            <a:off x="9139238" y="4819967"/>
            <a:ext cx="9525" cy="580390"/>
          </a:xfrm>
          <a:prstGeom prst="rect">
            <a:avLst/>
          </a:prstGeom>
        </p:spPr>
        <p:txBody>
          <a:bodyPr anchor="t" rtlCol="false" tIns="0" lIns="0" bIns="0" rIns="0">
            <a:spAutoFit/>
          </a:bodyPr>
          <a:lstStyle/>
          <a:p>
            <a:pPr algn="ctr">
              <a:lnSpc>
                <a:spcPts val="4759"/>
              </a:lnSpc>
            </a:pPr>
          </a:p>
        </p:txBody>
      </p:sp>
      <p:sp>
        <p:nvSpPr>
          <p:cNvPr name="TextBox 16" id="16"/>
          <p:cNvSpPr txBox="true"/>
          <p:nvPr/>
        </p:nvSpPr>
        <p:spPr>
          <a:xfrm rot="0">
            <a:off x="786423" y="1788893"/>
            <a:ext cx="4494014" cy="713104"/>
          </a:xfrm>
          <a:prstGeom prst="rect">
            <a:avLst/>
          </a:prstGeom>
        </p:spPr>
        <p:txBody>
          <a:bodyPr anchor="t" rtlCol="false" tIns="0" lIns="0" bIns="0" rIns="0">
            <a:spAutoFit/>
          </a:bodyPr>
          <a:lstStyle/>
          <a:p>
            <a:pPr algn="ctr" marL="820427" indent="-410214" lvl="1">
              <a:lnSpc>
                <a:spcPts val="5320"/>
              </a:lnSpc>
              <a:buFont typeface="Arial"/>
              <a:buChar char="•"/>
            </a:pPr>
            <a:r>
              <a:rPr lang="en-US" sz="3800">
                <a:solidFill>
                  <a:srgbClr val="FFFFFF"/>
                </a:solidFill>
                <a:latin typeface="Libra Sans Bold"/>
              </a:rPr>
              <a:t>Mục Tiêu Đề Tài</a:t>
            </a:r>
          </a:p>
        </p:txBody>
      </p:sp>
      <p:sp>
        <p:nvSpPr>
          <p:cNvPr name="TextBox 17" id="17"/>
          <p:cNvSpPr txBox="true"/>
          <p:nvPr/>
        </p:nvSpPr>
        <p:spPr>
          <a:xfrm rot="0">
            <a:off x="750033" y="2830919"/>
            <a:ext cx="9354865" cy="2519680"/>
          </a:xfrm>
          <a:prstGeom prst="rect">
            <a:avLst/>
          </a:prstGeom>
        </p:spPr>
        <p:txBody>
          <a:bodyPr anchor="t" rtlCol="false" tIns="0" lIns="0" bIns="0" rIns="0">
            <a:spAutoFit/>
          </a:bodyPr>
          <a:lstStyle/>
          <a:p>
            <a:pPr algn="l">
              <a:lnSpc>
                <a:spcPts val="3920"/>
              </a:lnSpc>
            </a:pPr>
            <a:r>
              <a:rPr lang="en-US" sz="2800">
                <a:solidFill>
                  <a:srgbClr val="FFFFFF"/>
                </a:solidFill>
                <a:latin typeface="Libra Sans Bold"/>
              </a:rPr>
              <a:t>Mục tiêu chính:</a:t>
            </a:r>
            <a:r>
              <a:rPr lang="en-US" sz="2800">
                <a:solidFill>
                  <a:srgbClr val="FFFFFF"/>
                </a:solidFill>
                <a:latin typeface="Libra Sans"/>
              </a:rPr>
              <a:t> </a:t>
            </a:r>
          </a:p>
          <a:p>
            <a:pPr algn="l" marL="604523" indent="-302261" lvl="1">
              <a:lnSpc>
                <a:spcPts val="3920"/>
              </a:lnSpc>
              <a:buFont typeface="Arial"/>
              <a:buChar char="•"/>
            </a:pPr>
            <a:r>
              <a:rPr lang="en-US" sz="2800">
                <a:solidFill>
                  <a:srgbClr val="FFFFFF"/>
                </a:solidFill>
                <a:latin typeface="Libra Sans"/>
              </a:rPr>
              <a:t>Xây dựng hệ thống quản lý lớp học tín chỉ hiệu quả, giúp sinh viên dễ dàng đăng ký học phần và theo dõi tiến độ học tập.</a:t>
            </a:r>
          </a:p>
          <a:p>
            <a:pPr algn="ctr">
              <a:lnSpc>
                <a:spcPts val="3920"/>
              </a:lnSpc>
            </a:pPr>
          </a:p>
        </p:txBody>
      </p:sp>
      <p:sp>
        <p:nvSpPr>
          <p:cNvPr name="TextBox 18" id="18"/>
          <p:cNvSpPr txBox="true"/>
          <p:nvPr/>
        </p:nvSpPr>
        <p:spPr>
          <a:xfrm rot="0">
            <a:off x="750033" y="5445890"/>
            <a:ext cx="9354865" cy="3009265"/>
          </a:xfrm>
          <a:prstGeom prst="rect">
            <a:avLst/>
          </a:prstGeom>
        </p:spPr>
        <p:txBody>
          <a:bodyPr anchor="t" rtlCol="false" tIns="0" lIns="0" bIns="0" rIns="0">
            <a:spAutoFit/>
          </a:bodyPr>
          <a:lstStyle/>
          <a:p>
            <a:pPr algn="just">
              <a:lnSpc>
                <a:spcPts val="3919"/>
              </a:lnSpc>
            </a:pPr>
            <a:r>
              <a:rPr lang="en-US" sz="2799">
                <a:solidFill>
                  <a:srgbClr val="FFFFFF"/>
                </a:solidFill>
                <a:latin typeface="Libra Sans Bold"/>
              </a:rPr>
              <a:t>Mục tiêu cụ thể:</a:t>
            </a:r>
          </a:p>
          <a:p>
            <a:pPr algn="just" marL="604519" indent="-302260" lvl="1">
              <a:lnSpc>
                <a:spcPts val="3919"/>
              </a:lnSpc>
              <a:buFont typeface="Arial"/>
              <a:buChar char="•"/>
            </a:pPr>
            <a:r>
              <a:rPr lang="en-US" sz="2799">
                <a:solidFill>
                  <a:srgbClr val="FFFFFF"/>
                </a:solidFill>
                <a:latin typeface="Libra Sans"/>
              </a:rPr>
              <a:t>Dễ dàng</a:t>
            </a:r>
            <a:r>
              <a:rPr lang="en-US" sz="2799">
                <a:solidFill>
                  <a:srgbClr val="FFFFFF"/>
                </a:solidFill>
                <a:latin typeface="Libra Sans"/>
              </a:rPr>
              <a:t> đăng ký và quản lý học phần.</a:t>
            </a:r>
          </a:p>
          <a:p>
            <a:pPr algn="just" marL="604519" indent="-302260" lvl="1">
              <a:lnSpc>
                <a:spcPts val="3919"/>
              </a:lnSpc>
              <a:buFont typeface="Arial"/>
              <a:buChar char="•"/>
            </a:pPr>
            <a:r>
              <a:rPr lang="en-US" sz="2799">
                <a:solidFill>
                  <a:srgbClr val="FFFFFF"/>
                </a:solidFill>
                <a:latin typeface="Libra Sans"/>
              </a:rPr>
              <a:t>Đảm bảo tính chính xác và minh bạch.</a:t>
            </a:r>
          </a:p>
          <a:p>
            <a:pPr algn="just" marL="604519" indent="-302260" lvl="1">
              <a:lnSpc>
                <a:spcPts val="3919"/>
              </a:lnSpc>
              <a:buFont typeface="Arial"/>
              <a:buChar char="•"/>
            </a:pPr>
            <a:r>
              <a:rPr lang="en-US" sz="2799">
                <a:solidFill>
                  <a:srgbClr val="FFFFFF"/>
                </a:solidFill>
                <a:latin typeface="Libra Sans"/>
              </a:rPr>
              <a:t>Theo dõi tiến độ học tập của sinh viên.</a:t>
            </a:r>
          </a:p>
          <a:p>
            <a:pPr algn="just" marL="604519" indent="-302260" lvl="1">
              <a:lnSpc>
                <a:spcPts val="3919"/>
              </a:lnSpc>
              <a:buFont typeface="Arial"/>
              <a:buChar char="•"/>
            </a:pPr>
            <a:r>
              <a:rPr lang="en-US" sz="2799">
                <a:solidFill>
                  <a:srgbClr val="FFFFFF"/>
                </a:solidFill>
                <a:latin typeface="Libra Sans"/>
              </a:rPr>
              <a:t>Cung cấp thông tin chính xác và kịp thời </a:t>
            </a:r>
          </a:p>
          <a:p>
            <a:pPr algn="just">
              <a:lnSpc>
                <a:spcPts val="391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2721041" y="-81525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085195" y="8641887"/>
            <a:ext cx="5743236" cy="5970915"/>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a:grpSpLocks noChangeAspect="true"/>
          </p:cNvGrpSpPr>
          <p:nvPr/>
        </p:nvGrpSpPr>
        <p:grpSpPr>
          <a:xfrm rot="0">
            <a:off x="10310076" y="2916644"/>
            <a:ext cx="7695619" cy="6178744"/>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2"/>
              <a:stretch>
                <a:fillRect l="0" t="-36401" r="0" b="-36401"/>
              </a:stretch>
            </a:blipFill>
          </p:spPr>
        </p:sp>
      </p:grpSp>
      <p:sp>
        <p:nvSpPr>
          <p:cNvPr name="TextBox 13" id="13"/>
          <p:cNvSpPr txBox="true"/>
          <p:nvPr/>
        </p:nvSpPr>
        <p:spPr>
          <a:xfrm rot="0">
            <a:off x="437115" y="553920"/>
            <a:ext cx="5432703"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Tổng quan</a:t>
            </a:r>
          </a:p>
        </p:txBody>
      </p:sp>
      <p:sp>
        <p:nvSpPr>
          <p:cNvPr name="TextBox 14" id="14"/>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
        <p:nvSpPr>
          <p:cNvPr name="TextBox 15" id="15"/>
          <p:cNvSpPr txBox="true"/>
          <p:nvPr/>
        </p:nvSpPr>
        <p:spPr>
          <a:xfrm rot="0">
            <a:off x="9139238" y="4819967"/>
            <a:ext cx="9525" cy="580390"/>
          </a:xfrm>
          <a:prstGeom prst="rect">
            <a:avLst/>
          </a:prstGeom>
        </p:spPr>
        <p:txBody>
          <a:bodyPr anchor="t" rtlCol="false" tIns="0" lIns="0" bIns="0" rIns="0">
            <a:spAutoFit/>
          </a:bodyPr>
          <a:lstStyle/>
          <a:p>
            <a:pPr algn="ctr">
              <a:lnSpc>
                <a:spcPts val="4759"/>
              </a:lnSpc>
            </a:pPr>
          </a:p>
        </p:txBody>
      </p:sp>
      <p:sp>
        <p:nvSpPr>
          <p:cNvPr name="TextBox 16" id="16"/>
          <p:cNvSpPr txBox="true"/>
          <p:nvPr/>
        </p:nvSpPr>
        <p:spPr>
          <a:xfrm rot="0">
            <a:off x="786423" y="1788893"/>
            <a:ext cx="4306788" cy="713104"/>
          </a:xfrm>
          <a:prstGeom prst="rect">
            <a:avLst/>
          </a:prstGeom>
        </p:spPr>
        <p:txBody>
          <a:bodyPr anchor="t" rtlCol="false" tIns="0" lIns="0" bIns="0" rIns="0">
            <a:spAutoFit/>
          </a:bodyPr>
          <a:lstStyle/>
          <a:p>
            <a:pPr algn="l" marL="820427" indent="-410214" lvl="1">
              <a:lnSpc>
                <a:spcPts val="5320"/>
              </a:lnSpc>
              <a:buFont typeface="Arial"/>
              <a:buChar char="•"/>
            </a:pPr>
            <a:r>
              <a:rPr lang="en-US" sz="3800">
                <a:solidFill>
                  <a:srgbClr val="FFFFFF"/>
                </a:solidFill>
                <a:latin typeface="Libra Sans Bold"/>
              </a:rPr>
              <a:t>Phạm Vi Đề Tài</a:t>
            </a:r>
          </a:p>
        </p:txBody>
      </p:sp>
      <p:sp>
        <p:nvSpPr>
          <p:cNvPr name="TextBox 17" id="17"/>
          <p:cNvSpPr txBox="true"/>
          <p:nvPr/>
        </p:nvSpPr>
        <p:spPr>
          <a:xfrm rot="0">
            <a:off x="750033" y="2516916"/>
            <a:ext cx="9361087" cy="2513917"/>
          </a:xfrm>
          <a:prstGeom prst="rect">
            <a:avLst/>
          </a:prstGeom>
        </p:spPr>
        <p:txBody>
          <a:bodyPr anchor="t" rtlCol="false" tIns="0" lIns="0" bIns="0" rIns="0">
            <a:spAutoFit/>
          </a:bodyPr>
          <a:lstStyle/>
          <a:p>
            <a:pPr algn="l">
              <a:lnSpc>
                <a:spcPts val="3922"/>
              </a:lnSpc>
            </a:pPr>
            <a:r>
              <a:rPr lang="en-US" sz="2801">
                <a:solidFill>
                  <a:srgbClr val="FFFFFF"/>
                </a:solidFill>
                <a:latin typeface="Libra Sans Bold"/>
              </a:rPr>
              <a:t>Phạm vi chức năng:</a:t>
            </a:r>
            <a:r>
              <a:rPr lang="en-US" sz="2801">
                <a:solidFill>
                  <a:srgbClr val="FFFFFF"/>
                </a:solidFill>
                <a:latin typeface="Libra Sans"/>
              </a:rPr>
              <a:t> </a:t>
            </a:r>
          </a:p>
          <a:p>
            <a:pPr algn="l">
              <a:lnSpc>
                <a:spcPts val="3922"/>
              </a:lnSpc>
            </a:pPr>
            <a:r>
              <a:rPr lang="en-US" sz="2801">
                <a:solidFill>
                  <a:srgbClr val="FFFFFF"/>
                </a:solidFill>
                <a:latin typeface="Libra Sans"/>
              </a:rPr>
              <a:t>    Hỗ trợ các chức năng chính đăng ký học phần (kiểm tra    môn học tiên quyết, kiểm tra lịch trùng, kiểm tra môn học đã đăng kí ,xác nhận đăng ký thông báo qua email), xem lịch học, tiến độ học tập và xét tốt nghiệp.</a:t>
            </a:r>
          </a:p>
        </p:txBody>
      </p:sp>
      <p:sp>
        <p:nvSpPr>
          <p:cNvPr name="TextBox 18" id="18"/>
          <p:cNvSpPr txBox="true"/>
          <p:nvPr/>
        </p:nvSpPr>
        <p:spPr>
          <a:xfrm rot="0">
            <a:off x="750033" y="5221333"/>
            <a:ext cx="9361087" cy="2513917"/>
          </a:xfrm>
          <a:prstGeom prst="rect">
            <a:avLst/>
          </a:prstGeom>
        </p:spPr>
        <p:txBody>
          <a:bodyPr anchor="t" rtlCol="false" tIns="0" lIns="0" bIns="0" rIns="0">
            <a:spAutoFit/>
          </a:bodyPr>
          <a:lstStyle/>
          <a:p>
            <a:pPr algn="l">
              <a:lnSpc>
                <a:spcPts val="3922"/>
              </a:lnSpc>
            </a:pPr>
            <a:r>
              <a:rPr lang="en-US" sz="2801">
                <a:solidFill>
                  <a:srgbClr val="FFFFFF"/>
                </a:solidFill>
                <a:latin typeface="Libra Sans Bold"/>
              </a:rPr>
              <a:t>Phạm vi kỹ thuật:</a:t>
            </a:r>
            <a:r>
              <a:rPr lang="en-US" sz="2801">
                <a:solidFill>
                  <a:srgbClr val="FFFFFF"/>
                </a:solidFill>
                <a:latin typeface="Libra Sans"/>
              </a:rPr>
              <a:t> </a:t>
            </a:r>
          </a:p>
          <a:p>
            <a:pPr algn="l" marL="604924" indent="-302462" lvl="1">
              <a:lnSpc>
                <a:spcPts val="3922"/>
              </a:lnSpc>
              <a:buFont typeface="Arial"/>
              <a:buChar char="•"/>
            </a:pPr>
            <a:r>
              <a:rPr lang="en-US" sz="2801">
                <a:solidFill>
                  <a:srgbClr val="FFFFFF"/>
                </a:solidFill>
                <a:latin typeface="Libra Sans"/>
              </a:rPr>
              <a:t>Triển khai trên nền tảng web.</a:t>
            </a:r>
          </a:p>
          <a:p>
            <a:pPr algn="l" marL="604924" indent="-302462" lvl="1">
              <a:lnSpc>
                <a:spcPts val="3922"/>
              </a:lnSpc>
              <a:buFont typeface="Arial"/>
              <a:buChar char="•"/>
            </a:pPr>
            <a:r>
              <a:rPr lang="en-US" sz="2801">
                <a:solidFill>
                  <a:srgbClr val="FFFFFF"/>
                </a:solidFill>
                <a:latin typeface="Libra Sans"/>
              </a:rPr>
              <a:t>Sử dụng các công nghệ như Java, Spring Boot, Apache Kafka, Docker-compose, Postman, RDS của AWS, MariaDB, Github.</a:t>
            </a:r>
          </a:p>
        </p:txBody>
      </p:sp>
      <p:sp>
        <p:nvSpPr>
          <p:cNvPr name="TextBox 19" id="19"/>
          <p:cNvSpPr txBox="true"/>
          <p:nvPr/>
        </p:nvSpPr>
        <p:spPr>
          <a:xfrm rot="0">
            <a:off x="750033" y="8016017"/>
            <a:ext cx="9361087" cy="1529032"/>
          </a:xfrm>
          <a:prstGeom prst="rect">
            <a:avLst/>
          </a:prstGeom>
        </p:spPr>
        <p:txBody>
          <a:bodyPr anchor="t" rtlCol="false" tIns="0" lIns="0" bIns="0" rIns="0">
            <a:spAutoFit/>
          </a:bodyPr>
          <a:lstStyle/>
          <a:p>
            <a:pPr algn="l">
              <a:lnSpc>
                <a:spcPts val="3922"/>
              </a:lnSpc>
            </a:pPr>
            <a:r>
              <a:rPr lang="en-US" sz="2801">
                <a:solidFill>
                  <a:srgbClr val="FFFFFF"/>
                </a:solidFill>
                <a:latin typeface="Libra Sans Bold"/>
              </a:rPr>
              <a:t>Đối tượng sử dụng:</a:t>
            </a:r>
          </a:p>
          <a:p>
            <a:pPr algn="l" marL="604924" indent="-302462" lvl="1">
              <a:lnSpc>
                <a:spcPts val="3922"/>
              </a:lnSpc>
              <a:buFont typeface="Arial"/>
              <a:buChar char="•"/>
            </a:pPr>
            <a:r>
              <a:rPr lang="en-US" sz="2801">
                <a:solidFill>
                  <a:srgbClr val="FFFFFF"/>
                </a:solidFill>
                <a:latin typeface="Libra Sans"/>
              </a:rPr>
              <a:t> Sinh viên, giảng viên, nhân viên quản lý của trường đại học.</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2721041" y="-81525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085195" y="8641887"/>
            <a:ext cx="5743236" cy="5970915"/>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p:cNvSpPr/>
          <p:nvPr/>
        </p:nvSpPr>
        <p:spPr>
          <a:xfrm flipH="false" flipV="false" rot="0">
            <a:off x="4692393" y="1515398"/>
            <a:ext cx="12648656" cy="8771602"/>
          </a:xfrm>
          <a:custGeom>
            <a:avLst/>
            <a:gdLst/>
            <a:ahLst/>
            <a:cxnLst/>
            <a:rect r="r" b="b" t="t" l="l"/>
            <a:pathLst>
              <a:path h="8771602" w="12648656">
                <a:moveTo>
                  <a:pt x="0" y="0"/>
                </a:moveTo>
                <a:lnTo>
                  <a:pt x="12648655" y="0"/>
                </a:lnTo>
                <a:lnTo>
                  <a:pt x="12648655" y="8771602"/>
                </a:lnTo>
                <a:lnTo>
                  <a:pt x="0" y="8771602"/>
                </a:lnTo>
                <a:lnTo>
                  <a:pt x="0" y="0"/>
                </a:lnTo>
                <a:close/>
              </a:path>
            </a:pathLst>
          </a:custGeom>
          <a:blipFill>
            <a:blip r:embed="rId2"/>
            <a:stretch>
              <a:fillRect l="0" t="0" r="-468" b="0"/>
            </a:stretch>
          </a:blipFill>
        </p:spPr>
      </p:sp>
      <p:sp>
        <p:nvSpPr>
          <p:cNvPr name="TextBox 9" id="9"/>
          <p:cNvSpPr txBox="true"/>
          <p:nvPr/>
        </p:nvSpPr>
        <p:spPr>
          <a:xfrm rot="0">
            <a:off x="437115" y="553920"/>
            <a:ext cx="9527143"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Lựa chọn kiến trúc</a:t>
            </a:r>
          </a:p>
        </p:txBody>
      </p:sp>
      <p:sp>
        <p:nvSpPr>
          <p:cNvPr name="TextBox 10" id="10"/>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
        <p:nvSpPr>
          <p:cNvPr name="TextBox 11" id="11"/>
          <p:cNvSpPr txBox="true"/>
          <p:nvPr/>
        </p:nvSpPr>
        <p:spPr>
          <a:xfrm rot="0">
            <a:off x="9139238" y="4819967"/>
            <a:ext cx="9525" cy="580390"/>
          </a:xfrm>
          <a:prstGeom prst="rect">
            <a:avLst/>
          </a:prstGeom>
        </p:spPr>
        <p:txBody>
          <a:bodyPr anchor="t" rtlCol="false" tIns="0" lIns="0" bIns="0" rIns="0">
            <a:spAutoFit/>
          </a:bodyPr>
          <a:lstStyle/>
          <a:p>
            <a:pPr algn="ctr">
              <a:lnSpc>
                <a:spcPts val="4759"/>
              </a:lnSpc>
            </a:pPr>
          </a:p>
        </p:txBody>
      </p:sp>
      <p:sp>
        <p:nvSpPr>
          <p:cNvPr name="TextBox 12" id="12"/>
          <p:cNvSpPr txBox="true"/>
          <p:nvPr/>
        </p:nvSpPr>
        <p:spPr>
          <a:xfrm rot="0">
            <a:off x="750033" y="1817468"/>
            <a:ext cx="2950369" cy="713104"/>
          </a:xfrm>
          <a:prstGeom prst="rect">
            <a:avLst/>
          </a:prstGeom>
        </p:spPr>
        <p:txBody>
          <a:bodyPr anchor="t" rtlCol="false" tIns="0" lIns="0" bIns="0" rIns="0">
            <a:spAutoFit/>
          </a:bodyPr>
          <a:lstStyle/>
          <a:p>
            <a:pPr algn="l">
              <a:lnSpc>
                <a:spcPts val="5320"/>
              </a:lnSpc>
            </a:pPr>
            <a:r>
              <a:rPr lang="en-US" sz="3800">
                <a:solidFill>
                  <a:srgbClr val="FFFFFF"/>
                </a:solidFill>
                <a:latin typeface="Libra Sans Bold"/>
              </a:rPr>
              <a:t>Microservies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2721041" y="-81525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085195" y="8641887"/>
            <a:ext cx="5743236" cy="5970915"/>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p:cNvSpPr/>
          <p:nvPr/>
        </p:nvSpPr>
        <p:spPr>
          <a:xfrm flipH="false" flipV="false" rot="0">
            <a:off x="945996" y="2819217"/>
            <a:ext cx="4664614" cy="4535760"/>
          </a:xfrm>
          <a:custGeom>
            <a:avLst/>
            <a:gdLst/>
            <a:ahLst/>
            <a:cxnLst/>
            <a:rect r="r" b="b" t="t" l="l"/>
            <a:pathLst>
              <a:path h="4535760" w="4664614">
                <a:moveTo>
                  <a:pt x="0" y="0"/>
                </a:moveTo>
                <a:lnTo>
                  <a:pt x="4664613" y="0"/>
                </a:lnTo>
                <a:lnTo>
                  <a:pt x="4664613" y="4535760"/>
                </a:lnTo>
                <a:lnTo>
                  <a:pt x="0" y="4535760"/>
                </a:lnTo>
                <a:lnTo>
                  <a:pt x="0" y="0"/>
                </a:lnTo>
                <a:close/>
              </a:path>
            </a:pathLst>
          </a:custGeom>
          <a:blipFill>
            <a:blip r:embed="rId2"/>
            <a:stretch>
              <a:fillRect l="0" t="0" r="0" b="-2840"/>
            </a:stretch>
          </a:blipFill>
        </p:spPr>
      </p:sp>
      <p:sp>
        <p:nvSpPr>
          <p:cNvPr name="Freeform 9" id="9"/>
          <p:cNvSpPr/>
          <p:nvPr/>
        </p:nvSpPr>
        <p:spPr>
          <a:xfrm flipH="false" flipV="false" rot="0">
            <a:off x="12609915" y="2677613"/>
            <a:ext cx="4649385" cy="4649385"/>
          </a:xfrm>
          <a:custGeom>
            <a:avLst/>
            <a:gdLst/>
            <a:ahLst/>
            <a:cxnLst/>
            <a:rect r="r" b="b" t="t" l="l"/>
            <a:pathLst>
              <a:path h="4649385" w="4649385">
                <a:moveTo>
                  <a:pt x="0" y="0"/>
                </a:moveTo>
                <a:lnTo>
                  <a:pt x="4649385" y="0"/>
                </a:lnTo>
                <a:lnTo>
                  <a:pt x="4649385" y="4649385"/>
                </a:lnTo>
                <a:lnTo>
                  <a:pt x="0" y="4649385"/>
                </a:lnTo>
                <a:lnTo>
                  <a:pt x="0" y="0"/>
                </a:lnTo>
                <a:close/>
              </a:path>
            </a:pathLst>
          </a:custGeom>
          <a:blipFill>
            <a:blip r:embed="rId3"/>
            <a:stretch>
              <a:fillRect l="0" t="0" r="0" b="0"/>
            </a:stretch>
          </a:blipFill>
        </p:spPr>
      </p:sp>
      <p:sp>
        <p:nvSpPr>
          <p:cNvPr name="Freeform 10" id="10"/>
          <p:cNvSpPr/>
          <p:nvPr/>
        </p:nvSpPr>
        <p:spPr>
          <a:xfrm flipH="false" flipV="false" rot="0">
            <a:off x="6560996" y="789537"/>
            <a:ext cx="4864652" cy="4610820"/>
          </a:xfrm>
          <a:custGeom>
            <a:avLst/>
            <a:gdLst/>
            <a:ahLst/>
            <a:cxnLst/>
            <a:rect r="r" b="b" t="t" l="l"/>
            <a:pathLst>
              <a:path h="4610820" w="4864652">
                <a:moveTo>
                  <a:pt x="0" y="0"/>
                </a:moveTo>
                <a:lnTo>
                  <a:pt x="4864652" y="0"/>
                </a:lnTo>
                <a:lnTo>
                  <a:pt x="4864652" y="4610821"/>
                </a:lnTo>
                <a:lnTo>
                  <a:pt x="0" y="4610821"/>
                </a:lnTo>
                <a:lnTo>
                  <a:pt x="0" y="0"/>
                </a:lnTo>
                <a:close/>
              </a:path>
            </a:pathLst>
          </a:custGeom>
          <a:blipFill>
            <a:blip r:embed="rId4"/>
            <a:stretch>
              <a:fillRect l="0" t="-2752" r="0" b="-2752"/>
            </a:stretch>
          </a:blipFill>
        </p:spPr>
      </p:sp>
      <p:sp>
        <p:nvSpPr>
          <p:cNvPr name="Freeform 11" id="11"/>
          <p:cNvSpPr/>
          <p:nvPr/>
        </p:nvSpPr>
        <p:spPr>
          <a:xfrm flipH="false" flipV="false" rot="0">
            <a:off x="6560996" y="5562283"/>
            <a:ext cx="4864652" cy="4504869"/>
          </a:xfrm>
          <a:custGeom>
            <a:avLst/>
            <a:gdLst/>
            <a:ahLst/>
            <a:cxnLst/>
            <a:rect r="r" b="b" t="t" l="l"/>
            <a:pathLst>
              <a:path h="4504869" w="4864652">
                <a:moveTo>
                  <a:pt x="0" y="0"/>
                </a:moveTo>
                <a:lnTo>
                  <a:pt x="4864652" y="0"/>
                </a:lnTo>
                <a:lnTo>
                  <a:pt x="4864652" y="4504868"/>
                </a:lnTo>
                <a:lnTo>
                  <a:pt x="0" y="4504868"/>
                </a:lnTo>
                <a:lnTo>
                  <a:pt x="0" y="0"/>
                </a:lnTo>
                <a:close/>
              </a:path>
            </a:pathLst>
          </a:custGeom>
          <a:blipFill>
            <a:blip r:embed="rId5"/>
            <a:stretch>
              <a:fillRect l="0" t="-3993" r="0" b="-3993"/>
            </a:stretch>
          </a:blipFill>
        </p:spPr>
      </p:sp>
      <p:sp>
        <p:nvSpPr>
          <p:cNvPr name="TextBox 12" id="12"/>
          <p:cNvSpPr txBox="true"/>
          <p:nvPr/>
        </p:nvSpPr>
        <p:spPr>
          <a:xfrm rot="0">
            <a:off x="437115" y="553920"/>
            <a:ext cx="10346988"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Phân tích </a:t>
            </a:r>
          </a:p>
        </p:txBody>
      </p:sp>
      <p:sp>
        <p:nvSpPr>
          <p:cNvPr name="TextBox 13" id="13"/>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
        <p:nvSpPr>
          <p:cNvPr name="TextBox 14" id="14"/>
          <p:cNvSpPr txBox="true"/>
          <p:nvPr/>
        </p:nvSpPr>
        <p:spPr>
          <a:xfrm rot="0">
            <a:off x="9139238" y="4819967"/>
            <a:ext cx="9525" cy="580390"/>
          </a:xfrm>
          <a:prstGeom prst="rect">
            <a:avLst/>
          </a:prstGeom>
        </p:spPr>
        <p:txBody>
          <a:bodyPr anchor="t" rtlCol="false" tIns="0" lIns="0" bIns="0" rIns="0">
            <a:spAutoFit/>
          </a:bodyPr>
          <a:lstStyle/>
          <a:p>
            <a:pPr algn="ctr">
              <a:lnSpc>
                <a:spcPts val="4759"/>
              </a:lnSpc>
            </a:pPr>
          </a:p>
        </p:txBody>
      </p:sp>
      <p:sp>
        <p:nvSpPr>
          <p:cNvPr name="TextBox 15" id="15"/>
          <p:cNvSpPr txBox="true"/>
          <p:nvPr/>
        </p:nvSpPr>
        <p:spPr>
          <a:xfrm rot="0">
            <a:off x="1156789" y="4862063"/>
            <a:ext cx="4223107" cy="481330"/>
          </a:xfrm>
          <a:prstGeom prst="rect">
            <a:avLst/>
          </a:prstGeom>
        </p:spPr>
        <p:txBody>
          <a:bodyPr anchor="t" rtlCol="false" tIns="0" lIns="0" bIns="0" rIns="0">
            <a:spAutoFit/>
          </a:bodyPr>
          <a:lstStyle/>
          <a:p>
            <a:pPr algn="ctr">
              <a:lnSpc>
                <a:spcPts val="3919"/>
              </a:lnSpc>
              <a:spcBef>
                <a:spcPct val="0"/>
              </a:spcBef>
            </a:pPr>
            <a:r>
              <a:rPr lang="en-US" sz="2799">
                <a:solidFill>
                  <a:srgbClr val="FFFFFF"/>
                </a:solidFill>
                <a:latin typeface="Montserrat Classic Bold"/>
              </a:rPr>
              <a:t>Khả năng chịu tải cao</a:t>
            </a:r>
          </a:p>
        </p:txBody>
      </p:sp>
      <p:sp>
        <p:nvSpPr>
          <p:cNvPr name="TextBox 16" id="16"/>
          <p:cNvSpPr txBox="true"/>
          <p:nvPr/>
        </p:nvSpPr>
        <p:spPr>
          <a:xfrm rot="0">
            <a:off x="6881768" y="3429099"/>
            <a:ext cx="4223107" cy="481330"/>
          </a:xfrm>
          <a:prstGeom prst="rect">
            <a:avLst/>
          </a:prstGeom>
        </p:spPr>
        <p:txBody>
          <a:bodyPr anchor="t" rtlCol="false" tIns="0" lIns="0" bIns="0" rIns="0">
            <a:spAutoFit/>
          </a:bodyPr>
          <a:lstStyle/>
          <a:p>
            <a:pPr algn="ctr">
              <a:lnSpc>
                <a:spcPts val="3919"/>
              </a:lnSpc>
              <a:spcBef>
                <a:spcPct val="0"/>
              </a:spcBef>
            </a:pPr>
            <a:r>
              <a:rPr lang="en-US" sz="2799">
                <a:solidFill>
                  <a:srgbClr val="FF3131"/>
                </a:solidFill>
                <a:latin typeface="Montserrat Classic Bold"/>
              </a:rPr>
              <a:t>Dễ mở rộng</a:t>
            </a:r>
          </a:p>
        </p:txBody>
      </p:sp>
      <p:sp>
        <p:nvSpPr>
          <p:cNvPr name="TextBox 17" id="17"/>
          <p:cNvSpPr txBox="true"/>
          <p:nvPr/>
        </p:nvSpPr>
        <p:spPr>
          <a:xfrm rot="0">
            <a:off x="12721041" y="4842622"/>
            <a:ext cx="4223107" cy="976630"/>
          </a:xfrm>
          <a:prstGeom prst="rect">
            <a:avLst/>
          </a:prstGeom>
        </p:spPr>
        <p:txBody>
          <a:bodyPr anchor="t" rtlCol="false" tIns="0" lIns="0" bIns="0" rIns="0">
            <a:spAutoFit/>
          </a:bodyPr>
          <a:lstStyle/>
          <a:p>
            <a:pPr algn="ctr">
              <a:lnSpc>
                <a:spcPts val="3919"/>
              </a:lnSpc>
            </a:pPr>
            <a:r>
              <a:rPr lang="en-US" sz="2799">
                <a:solidFill>
                  <a:srgbClr val="FFFFFF"/>
                </a:solidFill>
                <a:latin typeface="Montserrat Classic Bold"/>
              </a:rPr>
              <a:t>Quản lý lỗi và bảo trì</a:t>
            </a:r>
          </a:p>
          <a:p>
            <a:pPr algn="ctr">
              <a:lnSpc>
                <a:spcPts val="3919"/>
              </a:lnSpc>
              <a:spcBef>
                <a:spcPct val="0"/>
              </a:spcBef>
            </a:pPr>
          </a:p>
        </p:txBody>
      </p:sp>
      <p:sp>
        <p:nvSpPr>
          <p:cNvPr name="TextBox 18" id="18"/>
          <p:cNvSpPr txBox="true"/>
          <p:nvPr/>
        </p:nvSpPr>
        <p:spPr>
          <a:xfrm rot="0">
            <a:off x="6611535" y="7297827"/>
            <a:ext cx="5074454" cy="976630"/>
          </a:xfrm>
          <a:prstGeom prst="rect">
            <a:avLst/>
          </a:prstGeom>
        </p:spPr>
        <p:txBody>
          <a:bodyPr anchor="t" rtlCol="false" tIns="0" lIns="0" bIns="0" rIns="0">
            <a:spAutoFit/>
          </a:bodyPr>
          <a:lstStyle/>
          <a:p>
            <a:pPr algn="ctr">
              <a:lnSpc>
                <a:spcPts val="3919"/>
              </a:lnSpc>
              <a:spcBef>
                <a:spcPct val="0"/>
              </a:spcBef>
            </a:pPr>
            <a:r>
              <a:rPr lang="en-US" sz="2799">
                <a:solidFill>
                  <a:srgbClr val="FFFFFF"/>
                </a:solidFill>
                <a:latin typeface="Montserrat Classic Bold"/>
              </a:rPr>
              <a:t>Phát triển độc lập và đa dạng công nghệ</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65112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497340" y="7920318"/>
            <a:ext cx="6787605" cy="7056686"/>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p:cNvSpPr/>
          <p:nvPr/>
        </p:nvSpPr>
        <p:spPr>
          <a:xfrm flipH="false" flipV="false" rot="0">
            <a:off x="7743977" y="4286600"/>
            <a:ext cx="1676408" cy="1713800"/>
          </a:xfrm>
          <a:custGeom>
            <a:avLst/>
            <a:gdLst/>
            <a:ahLst/>
            <a:cxnLst/>
            <a:rect r="r" b="b" t="t" l="l"/>
            <a:pathLst>
              <a:path h="1713800" w="1676408">
                <a:moveTo>
                  <a:pt x="0" y="0"/>
                </a:moveTo>
                <a:lnTo>
                  <a:pt x="1676408" y="0"/>
                </a:lnTo>
                <a:lnTo>
                  <a:pt x="1676408" y="1713800"/>
                </a:lnTo>
                <a:lnTo>
                  <a:pt x="0" y="1713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7228099" y="1478162"/>
            <a:ext cx="2708164" cy="1766285"/>
            <a:chOff x="0" y="0"/>
            <a:chExt cx="1246229" cy="812800"/>
          </a:xfrm>
        </p:grpSpPr>
        <p:sp>
          <p:nvSpPr>
            <p:cNvPr name="Freeform 10" id="10"/>
            <p:cNvSpPr/>
            <p:nvPr/>
          </p:nvSpPr>
          <p:spPr>
            <a:xfrm flipH="false" flipV="false" rot="0">
              <a:off x="0" y="0"/>
              <a:ext cx="1246229" cy="812800"/>
            </a:xfrm>
            <a:custGeom>
              <a:avLst/>
              <a:gdLst/>
              <a:ahLst/>
              <a:cxnLst/>
              <a:rect r="r" b="b" t="t" l="l"/>
              <a:pathLst>
                <a:path h="812800" w="1246229">
                  <a:moveTo>
                    <a:pt x="623115" y="0"/>
                  </a:moveTo>
                  <a:cubicBezTo>
                    <a:pt x="278978" y="0"/>
                    <a:pt x="0" y="181951"/>
                    <a:pt x="0" y="406400"/>
                  </a:cubicBezTo>
                  <a:cubicBezTo>
                    <a:pt x="0" y="630849"/>
                    <a:pt x="278978" y="812800"/>
                    <a:pt x="623115" y="812800"/>
                  </a:cubicBezTo>
                  <a:cubicBezTo>
                    <a:pt x="967251" y="812800"/>
                    <a:pt x="1246229" y="630849"/>
                    <a:pt x="1246229" y="406400"/>
                  </a:cubicBezTo>
                  <a:cubicBezTo>
                    <a:pt x="1246229" y="181951"/>
                    <a:pt x="967251" y="0"/>
                    <a:pt x="623115" y="0"/>
                  </a:cubicBezTo>
                  <a:close/>
                </a:path>
              </a:pathLst>
            </a:custGeom>
            <a:blipFill>
              <a:blip r:embed="rId4"/>
              <a:stretch>
                <a:fillRect l="-8728" t="0" r="-8728" b="0"/>
              </a:stretch>
            </a:blipFill>
          </p:spPr>
        </p:sp>
      </p:grpSp>
      <p:sp>
        <p:nvSpPr>
          <p:cNvPr name="TextBox 11" id="11"/>
          <p:cNvSpPr txBox="true"/>
          <p:nvPr/>
        </p:nvSpPr>
        <p:spPr>
          <a:xfrm rot="0">
            <a:off x="437115" y="411362"/>
            <a:ext cx="9966246"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Công nghệ sử dụng</a:t>
            </a:r>
          </a:p>
        </p:txBody>
      </p:sp>
      <p:grpSp>
        <p:nvGrpSpPr>
          <p:cNvPr name="Group 12" id="12"/>
          <p:cNvGrpSpPr/>
          <p:nvPr/>
        </p:nvGrpSpPr>
        <p:grpSpPr>
          <a:xfrm rot="0">
            <a:off x="2077816" y="1475418"/>
            <a:ext cx="1766285" cy="176628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11167" t="0" r="-11167" b="0"/>
              </a:stretch>
            </a:blipFill>
          </p:spPr>
        </p:sp>
      </p:grpSp>
      <p:grpSp>
        <p:nvGrpSpPr>
          <p:cNvPr name="Group 14" id="14"/>
          <p:cNvGrpSpPr/>
          <p:nvPr/>
        </p:nvGrpSpPr>
        <p:grpSpPr>
          <a:xfrm rot="0">
            <a:off x="13617542" y="1475418"/>
            <a:ext cx="1766285" cy="1766285"/>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0" t="0" r="0" b="0"/>
              </a:stretch>
            </a:blipFill>
          </p:spPr>
        </p:sp>
      </p:grpSp>
      <p:grpSp>
        <p:nvGrpSpPr>
          <p:cNvPr name="Group 16" id="16"/>
          <p:cNvGrpSpPr/>
          <p:nvPr/>
        </p:nvGrpSpPr>
        <p:grpSpPr>
          <a:xfrm rot="0">
            <a:off x="2077816" y="7816990"/>
            <a:ext cx="1824700" cy="182470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97585" y="0"/>
                  </a:moveTo>
                  <a:lnTo>
                    <a:pt x="715215" y="0"/>
                  </a:lnTo>
                  <a:cubicBezTo>
                    <a:pt x="741096" y="0"/>
                    <a:pt x="765917" y="10281"/>
                    <a:pt x="784218" y="28582"/>
                  </a:cubicBezTo>
                  <a:cubicBezTo>
                    <a:pt x="802519" y="46883"/>
                    <a:pt x="812800" y="71704"/>
                    <a:pt x="812800" y="97585"/>
                  </a:cubicBezTo>
                  <a:lnTo>
                    <a:pt x="812800" y="715215"/>
                  </a:lnTo>
                  <a:cubicBezTo>
                    <a:pt x="812800" y="741096"/>
                    <a:pt x="802519" y="765917"/>
                    <a:pt x="784218" y="784218"/>
                  </a:cubicBezTo>
                  <a:cubicBezTo>
                    <a:pt x="765917" y="802519"/>
                    <a:pt x="741096" y="812800"/>
                    <a:pt x="715215" y="812800"/>
                  </a:cubicBezTo>
                  <a:lnTo>
                    <a:pt x="97585" y="812800"/>
                  </a:lnTo>
                  <a:cubicBezTo>
                    <a:pt x="71704" y="812800"/>
                    <a:pt x="46883" y="802519"/>
                    <a:pt x="28582" y="784218"/>
                  </a:cubicBezTo>
                  <a:cubicBezTo>
                    <a:pt x="10281" y="765917"/>
                    <a:pt x="0" y="741096"/>
                    <a:pt x="0" y="715215"/>
                  </a:cubicBezTo>
                  <a:lnTo>
                    <a:pt x="0" y="97585"/>
                  </a:lnTo>
                  <a:cubicBezTo>
                    <a:pt x="0" y="71704"/>
                    <a:pt x="10281" y="46883"/>
                    <a:pt x="28582" y="28582"/>
                  </a:cubicBezTo>
                  <a:cubicBezTo>
                    <a:pt x="46883" y="10281"/>
                    <a:pt x="71704" y="0"/>
                    <a:pt x="97585" y="0"/>
                  </a:cubicBezTo>
                  <a:close/>
                </a:path>
              </a:pathLst>
            </a:custGeom>
            <a:blipFill>
              <a:blip r:embed="rId7"/>
              <a:stretch>
                <a:fillRect l="0" t="0" r="0" b="0"/>
              </a:stretch>
            </a:blipFill>
          </p:spPr>
        </p:sp>
      </p:grpSp>
      <p:grpSp>
        <p:nvGrpSpPr>
          <p:cNvPr name="Group 18" id="18"/>
          <p:cNvGrpSpPr/>
          <p:nvPr/>
        </p:nvGrpSpPr>
        <p:grpSpPr>
          <a:xfrm rot="0">
            <a:off x="2077816" y="5601765"/>
            <a:ext cx="1824700" cy="182470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97585" y="0"/>
                  </a:moveTo>
                  <a:lnTo>
                    <a:pt x="715215" y="0"/>
                  </a:lnTo>
                  <a:cubicBezTo>
                    <a:pt x="741096" y="0"/>
                    <a:pt x="765917" y="10281"/>
                    <a:pt x="784218" y="28582"/>
                  </a:cubicBezTo>
                  <a:cubicBezTo>
                    <a:pt x="802519" y="46883"/>
                    <a:pt x="812800" y="71704"/>
                    <a:pt x="812800" y="97585"/>
                  </a:cubicBezTo>
                  <a:lnTo>
                    <a:pt x="812800" y="715215"/>
                  </a:lnTo>
                  <a:cubicBezTo>
                    <a:pt x="812800" y="741096"/>
                    <a:pt x="802519" y="765917"/>
                    <a:pt x="784218" y="784218"/>
                  </a:cubicBezTo>
                  <a:cubicBezTo>
                    <a:pt x="765917" y="802519"/>
                    <a:pt x="741096" y="812800"/>
                    <a:pt x="715215" y="812800"/>
                  </a:cubicBezTo>
                  <a:lnTo>
                    <a:pt x="97585" y="812800"/>
                  </a:lnTo>
                  <a:cubicBezTo>
                    <a:pt x="71704" y="812800"/>
                    <a:pt x="46883" y="802519"/>
                    <a:pt x="28582" y="784218"/>
                  </a:cubicBezTo>
                  <a:cubicBezTo>
                    <a:pt x="10281" y="765917"/>
                    <a:pt x="0" y="741096"/>
                    <a:pt x="0" y="715215"/>
                  </a:cubicBezTo>
                  <a:lnTo>
                    <a:pt x="0" y="97585"/>
                  </a:lnTo>
                  <a:cubicBezTo>
                    <a:pt x="0" y="71704"/>
                    <a:pt x="10281" y="46883"/>
                    <a:pt x="28582" y="28582"/>
                  </a:cubicBezTo>
                  <a:cubicBezTo>
                    <a:pt x="46883" y="10281"/>
                    <a:pt x="71704" y="0"/>
                    <a:pt x="97585" y="0"/>
                  </a:cubicBezTo>
                  <a:close/>
                </a:path>
              </a:pathLst>
            </a:custGeom>
            <a:blipFill>
              <a:blip r:embed="rId8"/>
              <a:stretch>
                <a:fillRect l="-33333" t="0" r="-33333" b="0"/>
              </a:stretch>
            </a:blipFill>
          </p:spPr>
        </p:sp>
      </p:grpSp>
      <p:grpSp>
        <p:nvGrpSpPr>
          <p:cNvPr name="Group 20" id="20"/>
          <p:cNvGrpSpPr/>
          <p:nvPr/>
        </p:nvGrpSpPr>
        <p:grpSpPr>
          <a:xfrm rot="0">
            <a:off x="2077816" y="3387004"/>
            <a:ext cx="1824700" cy="1824700"/>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97585" y="0"/>
                  </a:moveTo>
                  <a:lnTo>
                    <a:pt x="715215" y="0"/>
                  </a:lnTo>
                  <a:cubicBezTo>
                    <a:pt x="741096" y="0"/>
                    <a:pt x="765917" y="10281"/>
                    <a:pt x="784218" y="28582"/>
                  </a:cubicBezTo>
                  <a:cubicBezTo>
                    <a:pt x="802519" y="46883"/>
                    <a:pt x="812800" y="71704"/>
                    <a:pt x="812800" y="97585"/>
                  </a:cubicBezTo>
                  <a:lnTo>
                    <a:pt x="812800" y="715215"/>
                  </a:lnTo>
                  <a:cubicBezTo>
                    <a:pt x="812800" y="741096"/>
                    <a:pt x="802519" y="765917"/>
                    <a:pt x="784218" y="784218"/>
                  </a:cubicBezTo>
                  <a:cubicBezTo>
                    <a:pt x="765917" y="802519"/>
                    <a:pt x="741096" y="812800"/>
                    <a:pt x="715215" y="812800"/>
                  </a:cubicBezTo>
                  <a:lnTo>
                    <a:pt x="97585" y="812800"/>
                  </a:lnTo>
                  <a:cubicBezTo>
                    <a:pt x="71704" y="812800"/>
                    <a:pt x="46883" y="802519"/>
                    <a:pt x="28582" y="784218"/>
                  </a:cubicBezTo>
                  <a:cubicBezTo>
                    <a:pt x="10281" y="765917"/>
                    <a:pt x="0" y="741096"/>
                    <a:pt x="0" y="715215"/>
                  </a:cubicBezTo>
                  <a:lnTo>
                    <a:pt x="0" y="97585"/>
                  </a:lnTo>
                  <a:cubicBezTo>
                    <a:pt x="0" y="71704"/>
                    <a:pt x="10281" y="46883"/>
                    <a:pt x="28582" y="28582"/>
                  </a:cubicBezTo>
                  <a:cubicBezTo>
                    <a:pt x="46883" y="10281"/>
                    <a:pt x="71704" y="0"/>
                    <a:pt x="97585" y="0"/>
                  </a:cubicBezTo>
                  <a:close/>
                </a:path>
              </a:pathLst>
            </a:custGeom>
            <a:blipFill>
              <a:blip r:embed="rId9"/>
              <a:stretch>
                <a:fillRect l="0" t="0" r="0" b="0"/>
              </a:stretch>
            </a:blipFill>
          </p:spPr>
        </p:sp>
      </p:grpSp>
      <p:grpSp>
        <p:nvGrpSpPr>
          <p:cNvPr name="Group 22" id="22"/>
          <p:cNvGrpSpPr/>
          <p:nvPr/>
        </p:nvGrpSpPr>
        <p:grpSpPr>
          <a:xfrm rot="0">
            <a:off x="13617542" y="3387004"/>
            <a:ext cx="1824700" cy="182470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97585" y="0"/>
                  </a:moveTo>
                  <a:lnTo>
                    <a:pt x="715215" y="0"/>
                  </a:lnTo>
                  <a:cubicBezTo>
                    <a:pt x="741096" y="0"/>
                    <a:pt x="765917" y="10281"/>
                    <a:pt x="784218" y="28582"/>
                  </a:cubicBezTo>
                  <a:cubicBezTo>
                    <a:pt x="802519" y="46883"/>
                    <a:pt x="812800" y="71704"/>
                    <a:pt x="812800" y="97585"/>
                  </a:cubicBezTo>
                  <a:lnTo>
                    <a:pt x="812800" y="715215"/>
                  </a:lnTo>
                  <a:cubicBezTo>
                    <a:pt x="812800" y="741096"/>
                    <a:pt x="802519" y="765917"/>
                    <a:pt x="784218" y="784218"/>
                  </a:cubicBezTo>
                  <a:cubicBezTo>
                    <a:pt x="765917" y="802519"/>
                    <a:pt x="741096" y="812800"/>
                    <a:pt x="715215" y="812800"/>
                  </a:cubicBezTo>
                  <a:lnTo>
                    <a:pt x="97585" y="812800"/>
                  </a:lnTo>
                  <a:cubicBezTo>
                    <a:pt x="71704" y="812800"/>
                    <a:pt x="46883" y="802519"/>
                    <a:pt x="28582" y="784218"/>
                  </a:cubicBezTo>
                  <a:cubicBezTo>
                    <a:pt x="10281" y="765917"/>
                    <a:pt x="0" y="741096"/>
                    <a:pt x="0" y="715215"/>
                  </a:cubicBezTo>
                  <a:lnTo>
                    <a:pt x="0" y="97585"/>
                  </a:lnTo>
                  <a:cubicBezTo>
                    <a:pt x="0" y="71704"/>
                    <a:pt x="10281" y="46883"/>
                    <a:pt x="28582" y="28582"/>
                  </a:cubicBezTo>
                  <a:cubicBezTo>
                    <a:pt x="46883" y="10281"/>
                    <a:pt x="71704" y="0"/>
                    <a:pt x="97585" y="0"/>
                  </a:cubicBezTo>
                  <a:close/>
                </a:path>
              </a:pathLst>
            </a:custGeom>
            <a:blipFill>
              <a:blip r:embed="rId10"/>
              <a:stretch>
                <a:fillRect l="0" t="0" r="0" b="0"/>
              </a:stretch>
            </a:blipFill>
          </p:spPr>
        </p:sp>
      </p:grpSp>
      <p:grpSp>
        <p:nvGrpSpPr>
          <p:cNvPr name="Group 24" id="24"/>
          <p:cNvGrpSpPr/>
          <p:nvPr/>
        </p:nvGrpSpPr>
        <p:grpSpPr>
          <a:xfrm rot="0">
            <a:off x="13617542" y="5601765"/>
            <a:ext cx="1824700" cy="1824700"/>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97585" y="0"/>
                  </a:moveTo>
                  <a:lnTo>
                    <a:pt x="715215" y="0"/>
                  </a:lnTo>
                  <a:cubicBezTo>
                    <a:pt x="741096" y="0"/>
                    <a:pt x="765917" y="10281"/>
                    <a:pt x="784218" y="28582"/>
                  </a:cubicBezTo>
                  <a:cubicBezTo>
                    <a:pt x="802519" y="46883"/>
                    <a:pt x="812800" y="71704"/>
                    <a:pt x="812800" y="97585"/>
                  </a:cubicBezTo>
                  <a:lnTo>
                    <a:pt x="812800" y="715215"/>
                  </a:lnTo>
                  <a:cubicBezTo>
                    <a:pt x="812800" y="741096"/>
                    <a:pt x="802519" y="765917"/>
                    <a:pt x="784218" y="784218"/>
                  </a:cubicBezTo>
                  <a:cubicBezTo>
                    <a:pt x="765917" y="802519"/>
                    <a:pt x="741096" y="812800"/>
                    <a:pt x="715215" y="812800"/>
                  </a:cubicBezTo>
                  <a:lnTo>
                    <a:pt x="97585" y="812800"/>
                  </a:lnTo>
                  <a:cubicBezTo>
                    <a:pt x="71704" y="812800"/>
                    <a:pt x="46883" y="802519"/>
                    <a:pt x="28582" y="784218"/>
                  </a:cubicBezTo>
                  <a:cubicBezTo>
                    <a:pt x="10281" y="765917"/>
                    <a:pt x="0" y="741096"/>
                    <a:pt x="0" y="715215"/>
                  </a:cubicBezTo>
                  <a:lnTo>
                    <a:pt x="0" y="97585"/>
                  </a:lnTo>
                  <a:cubicBezTo>
                    <a:pt x="0" y="71704"/>
                    <a:pt x="10281" y="46883"/>
                    <a:pt x="28582" y="28582"/>
                  </a:cubicBezTo>
                  <a:cubicBezTo>
                    <a:pt x="46883" y="10281"/>
                    <a:pt x="71704" y="0"/>
                    <a:pt x="97585" y="0"/>
                  </a:cubicBezTo>
                  <a:close/>
                </a:path>
              </a:pathLst>
            </a:custGeom>
            <a:blipFill>
              <a:blip r:embed="rId11"/>
              <a:stretch>
                <a:fillRect l="-4787" t="0" r="-4787" b="0"/>
              </a:stretch>
            </a:blipFill>
          </p:spPr>
        </p:sp>
      </p:grpSp>
      <p:grpSp>
        <p:nvGrpSpPr>
          <p:cNvPr name="Group 26" id="26"/>
          <p:cNvGrpSpPr/>
          <p:nvPr/>
        </p:nvGrpSpPr>
        <p:grpSpPr>
          <a:xfrm rot="0">
            <a:off x="14312867" y="7816990"/>
            <a:ext cx="1824700" cy="182470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97585" y="0"/>
                  </a:moveTo>
                  <a:lnTo>
                    <a:pt x="715215" y="0"/>
                  </a:lnTo>
                  <a:cubicBezTo>
                    <a:pt x="741096" y="0"/>
                    <a:pt x="765917" y="10281"/>
                    <a:pt x="784218" y="28582"/>
                  </a:cubicBezTo>
                  <a:cubicBezTo>
                    <a:pt x="802519" y="46883"/>
                    <a:pt x="812800" y="71704"/>
                    <a:pt x="812800" y="97585"/>
                  </a:cubicBezTo>
                  <a:lnTo>
                    <a:pt x="812800" y="715215"/>
                  </a:lnTo>
                  <a:cubicBezTo>
                    <a:pt x="812800" y="741096"/>
                    <a:pt x="802519" y="765917"/>
                    <a:pt x="784218" y="784218"/>
                  </a:cubicBezTo>
                  <a:cubicBezTo>
                    <a:pt x="765917" y="802519"/>
                    <a:pt x="741096" y="812800"/>
                    <a:pt x="715215" y="812800"/>
                  </a:cubicBezTo>
                  <a:lnTo>
                    <a:pt x="97585" y="812800"/>
                  </a:lnTo>
                  <a:cubicBezTo>
                    <a:pt x="71704" y="812800"/>
                    <a:pt x="46883" y="802519"/>
                    <a:pt x="28582" y="784218"/>
                  </a:cubicBezTo>
                  <a:cubicBezTo>
                    <a:pt x="10281" y="765917"/>
                    <a:pt x="0" y="741096"/>
                    <a:pt x="0" y="715215"/>
                  </a:cubicBezTo>
                  <a:lnTo>
                    <a:pt x="0" y="97585"/>
                  </a:lnTo>
                  <a:cubicBezTo>
                    <a:pt x="0" y="71704"/>
                    <a:pt x="10281" y="46883"/>
                    <a:pt x="28582" y="28582"/>
                  </a:cubicBezTo>
                  <a:cubicBezTo>
                    <a:pt x="46883" y="10281"/>
                    <a:pt x="71704" y="0"/>
                    <a:pt x="97585" y="0"/>
                  </a:cubicBezTo>
                  <a:close/>
                </a:path>
              </a:pathLst>
            </a:custGeom>
            <a:blipFill>
              <a:blip r:embed="rId12"/>
              <a:stretch>
                <a:fillRect l="-17368" t="0" r="-17368" b="0"/>
              </a:stretch>
            </a:blipFill>
          </p:spPr>
        </p:sp>
      </p:grpSp>
      <p:grpSp>
        <p:nvGrpSpPr>
          <p:cNvPr name="Group 28" id="28"/>
          <p:cNvGrpSpPr/>
          <p:nvPr/>
        </p:nvGrpSpPr>
        <p:grpSpPr>
          <a:xfrm rot="0">
            <a:off x="12851253" y="7920318"/>
            <a:ext cx="1824700" cy="1824700"/>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97585" y="0"/>
                  </a:moveTo>
                  <a:lnTo>
                    <a:pt x="715215" y="0"/>
                  </a:lnTo>
                  <a:cubicBezTo>
                    <a:pt x="741096" y="0"/>
                    <a:pt x="765917" y="10281"/>
                    <a:pt x="784218" y="28582"/>
                  </a:cubicBezTo>
                  <a:cubicBezTo>
                    <a:pt x="802519" y="46883"/>
                    <a:pt x="812800" y="71704"/>
                    <a:pt x="812800" y="97585"/>
                  </a:cubicBezTo>
                  <a:lnTo>
                    <a:pt x="812800" y="715215"/>
                  </a:lnTo>
                  <a:cubicBezTo>
                    <a:pt x="812800" y="741096"/>
                    <a:pt x="802519" y="765917"/>
                    <a:pt x="784218" y="784218"/>
                  </a:cubicBezTo>
                  <a:cubicBezTo>
                    <a:pt x="765917" y="802519"/>
                    <a:pt x="741096" y="812800"/>
                    <a:pt x="715215" y="812800"/>
                  </a:cubicBezTo>
                  <a:lnTo>
                    <a:pt x="97585" y="812800"/>
                  </a:lnTo>
                  <a:cubicBezTo>
                    <a:pt x="71704" y="812800"/>
                    <a:pt x="46883" y="802519"/>
                    <a:pt x="28582" y="784218"/>
                  </a:cubicBezTo>
                  <a:cubicBezTo>
                    <a:pt x="10281" y="765917"/>
                    <a:pt x="0" y="741096"/>
                    <a:pt x="0" y="715215"/>
                  </a:cubicBezTo>
                  <a:lnTo>
                    <a:pt x="0" y="97585"/>
                  </a:lnTo>
                  <a:cubicBezTo>
                    <a:pt x="0" y="71704"/>
                    <a:pt x="10281" y="46883"/>
                    <a:pt x="28582" y="28582"/>
                  </a:cubicBezTo>
                  <a:cubicBezTo>
                    <a:pt x="46883" y="10281"/>
                    <a:pt x="71704" y="0"/>
                    <a:pt x="97585" y="0"/>
                  </a:cubicBezTo>
                  <a:close/>
                </a:path>
              </a:pathLst>
            </a:custGeom>
            <a:blipFill>
              <a:blip r:embed="rId13"/>
              <a:stretch>
                <a:fillRect l="-28602" t="0" r="-28602" b="0"/>
              </a:stretch>
            </a:blipFill>
          </p:spPr>
        </p:sp>
      </p:grpSp>
      <p:grpSp>
        <p:nvGrpSpPr>
          <p:cNvPr name="Group 30" id="30"/>
          <p:cNvGrpSpPr/>
          <p:nvPr/>
        </p:nvGrpSpPr>
        <p:grpSpPr>
          <a:xfrm rot="0">
            <a:off x="7228099" y="7552340"/>
            <a:ext cx="2708164" cy="2260138"/>
            <a:chOff x="0" y="0"/>
            <a:chExt cx="1246229" cy="1040059"/>
          </a:xfrm>
        </p:grpSpPr>
        <p:sp>
          <p:nvSpPr>
            <p:cNvPr name="Freeform 31" id="31"/>
            <p:cNvSpPr/>
            <p:nvPr/>
          </p:nvSpPr>
          <p:spPr>
            <a:xfrm flipH="false" flipV="false" rot="0">
              <a:off x="0" y="0"/>
              <a:ext cx="1246229" cy="1040059"/>
            </a:xfrm>
            <a:custGeom>
              <a:avLst/>
              <a:gdLst/>
              <a:ahLst/>
              <a:cxnLst/>
              <a:rect r="r" b="b" t="t" l="l"/>
              <a:pathLst>
                <a:path h="1040059" w="1246229">
                  <a:moveTo>
                    <a:pt x="623115" y="0"/>
                  </a:moveTo>
                  <a:cubicBezTo>
                    <a:pt x="278978" y="0"/>
                    <a:pt x="0" y="232825"/>
                    <a:pt x="0" y="520029"/>
                  </a:cubicBezTo>
                  <a:cubicBezTo>
                    <a:pt x="0" y="807234"/>
                    <a:pt x="278978" y="1040059"/>
                    <a:pt x="623115" y="1040059"/>
                  </a:cubicBezTo>
                  <a:cubicBezTo>
                    <a:pt x="967251" y="1040059"/>
                    <a:pt x="1246229" y="807234"/>
                    <a:pt x="1246229" y="520029"/>
                  </a:cubicBezTo>
                  <a:cubicBezTo>
                    <a:pt x="1246229" y="232825"/>
                    <a:pt x="967251" y="0"/>
                    <a:pt x="623115" y="0"/>
                  </a:cubicBezTo>
                  <a:close/>
                </a:path>
              </a:pathLst>
            </a:custGeom>
            <a:blipFill>
              <a:blip r:embed="rId14"/>
              <a:stretch>
                <a:fillRect l="0" t="-9911" r="0" b="-9911"/>
              </a:stretch>
            </a:blipFill>
          </p:spPr>
        </p:sp>
      </p:grpSp>
      <p:sp>
        <p:nvSpPr>
          <p:cNvPr name="TextBox 32" id="32"/>
          <p:cNvSpPr txBox="true"/>
          <p:nvPr/>
        </p:nvSpPr>
        <p:spPr>
          <a:xfrm rot="0">
            <a:off x="7988059" y="5933725"/>
            <a:ext cx="1188244" cy="580390"/>
          </a:xfrm>
          <a:prstGeom prst="rect">
            <a:avLst/>
          </a:prstGeom>
        </p:spPr>
        <p:txBody>
          <a:bodyPr anchor="t" rtlCol="false" tIns="0" lIns="0" bIns="0" rIns="0">
            <a:spAutoFit/>
          </a:bodyPr>
          <a:lstStyle/>
          <a:p>
            <a:pPr algn="ctr">
              <a:lnSpc>
                <a:spcPts val="4759"/>
              </a:lnSpc>
            </a:pPr>
            <a:r>
              <a:rPr lang="en-US" sz="3399">
                <a:solidFill>
                  <a:srgbClr val="FFFFFF"/>
                </a:solidFill>
                <a:latin typeface="Noto Serif Display"/>
              </a:rPr>
              <a:t>CRMS</a:t>
            </a:r>
          </a:p>
        </p:txBody>
      </p:sp>
      <p:sp>
        <p:nvSpPr>
          <p:cNvPr name="TextBox 33" id="33"/>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
        <p:nvSpPr>
          <p:cNvPr name="AutoShape 34" id="34"/>
          <p:cNvSpPr/>
          <p:nvPr/>
        </p:nvSpPr>
        <p:spPr>
          <a:xfrm flipH="true" flipV="true">
            <a:off x="3844100" y="2358560"/>
            <a:ext cx="3899877" cy="2784940"/>
          </a:xfrm>
          <a:prstGeom prst="line">
            <a:avLst/>
          </a:prstGeom>
          <a:ln cap="flat" w="38100">
            <a:solidFill>
              <a:srgbClr val="FFFFFF"/>
            </a:solidFill>
            <a:prstDash val="solid"/>
            <a:headEnd type="none" len="sm" w="sm"/>
            <a:tailEnd type="arrow" len="sm" w="med"/>
          </a:ln>
        </p:spPr>
      </p:sp>
      <p:sp>
        <p:nvSpPr>
          <p:cNvPr name="AutoShape 35" id="35"/>
          <p:cNvSpPr/>
          <p:nvPr/>
        </p:nvSpPr>
        <p:spPr>
          <a:xfrm flipH="true" flipV="true">
            <a:off x="3902515" y="4299354"/>
            <a:ext cx="3765262" cy="844146"/>
          </a:xfrm>
          <a:prstGeom prst="line">
            <a:avLst/>
          </a:prstGeom>
          <a:ln cap="flat" w="38100">
            <a:solidFill>
              <a:srgbClr val="FFFFFF"/>
            </a:solidFill>
            <a:prstDash val="solid"/>
            <a:headEnd type="none" len="sm" w="sm"/>
            <a:tailEnd type="arrow" len="sm" w="med"/>
          </a:ln>
        </p:spPr>
      </p:sp>
      <p:sp>
        <p:nvSpPr>
          <p:cNvPr name="AutoShape 36" id="36"/>
          <p:cNvSpPr/>
          <p:nvPr/>
        </p:nvSpPr>
        <p:spPr>
          <a:xfrm flipH="true">
            <a:off x="3960930" y="5143500"/>
            <a:ext cx="3783047" cy="1096648"/>
          </a:xfrm>
          <a:prstGeom prst="line">
            <a:avLst/>
          </a:prstGeom>
          <a:ln cap="flat" w="38100">
            <a:solidFill>
              <a:srgbClr val="FFFFFF"/>
            </a:solidFill>
            <a:prstDash val="solid"/>
            <a:headEnd type="none" len="sm" w="sm"/>
            <a:tailEnd type="arrow" len="sm" w="med"/>
          </a:ln>
        </p:spPr>
      </p:sp>
      <p:sp>
        <p:nvSpPr>
          <p:cNvPr name="AutoShape 37" id="37"/>
          <p:cNvSpPr/>
          <p:nvPr/>
        </p:nvSpPr>
        <p:spPr>
          <a:xfrm flipH="true">
            <a:off x="3960930" y="5143500"/>
            <a:ext cx="3783047" cy="3413034"/>
          </a:xfrm>
          <a:prstGeom prst="line">
            <a:avLst/>
          </a:prstGeom>
          <a:ln cap="flat" w="38100">
            <a:solidFill>
              <a:srgbClr val="FFFFFF"/>
            </a:solidFill>
            <a:prstDash val="solid"/>
            <a:headEnd type="none" len="sm" w="sm"/>
            <a:tailEnd type="arrow" len="sm" w="med"/>
          </a:ln>
        </p:spPr>
      </p:sp>
      <p:sp>
        <p:nvSpPr>
          <p:cNvPr name="AutoShape 38" id="38"/>
          <p:cNvSpPr/>
          <p:nvPr/>
        </p:nvSpPr>
        <p:spPr>
          <a:xfrm flipH="true" flipV="true">
            <a:off x="8582181" y="3244447"/>
            <a:ext cx="0" cy="1042153"/>
          </a:xfrm>
          <a:prstGeom prst="line">
            <a:avLst/>
          </a:prstGeom>
          <a:ln cap="flat" w="38100">
            <a:solidFill>
              <a:srgbClr val="FFFFFF"/>
            </a:solidFill>
            <a:prstDash val="solid"/>
            <a:headEnd type="none" len="sm" w="sm"/>
            <a:tailEnd type="arrow" len="sm" w="med"/>
          </a:ln>
        </p:spPr>
      </p:sp>
      <p:sp>
        <p:nvSpPr>
          <p:cNvPr name="AutoShape 39" id="39"/>
          <p:cNvSpPr/>
          <p:nvPr/>
        </p:nvSpPr>
        <p:spPr>
          <a:xfrm>
            <a:off x="8582181" y="6514115"/>
            <a:ext cx="0" cy="1038225"/>
          </a:xfrm>
          <a:prstGeom prst="line">
            <a:avLst/>
          </a:prstGeom>
          <a:ln cap="flat" w="38100">
            <a:solidFill>
              <a:srgbClr val="FFFFFF"/>
            </a:solidFill>
            <a:prstDash val="solid"/>
            <a:headEnd type="none" len="sm" w="sm"/>
            <a:tailEnd type="arrow" len="sm" w="med"/>
          </a:ln>
        </p:spPr>
      </p:sp>
      <p:sp>
        <p:nvSpPr>
          <p:cNvPr name="AutoShape 40" id="40"/>
          <p:cNvSpPr/>
          <p:nvPr/>
        </p:nvSpPr>
        <p:spPr>
          <a:xfrm flipV="true">
            <a:off x="9420385" y="2358560"/>
            <a:ext cx="4197157" cy="2784940"/>
          </a:xfrm>
          <a:prstGeom prst="line">
            <a:avLst/>
          </a:prstGeom>
          <a:ln cap="flat" w="38100">
            <a:solidFill>
              <a:srgbClr val="FFFFFF"/>
            </a:solidFill>
            <a:prstDash val="solid"/>
            <a:headEnd type="none" len="sm" w="sm"/>
            <a:tailEnd type="arrow" len="sm" w="med"/>
          </a:ln>
        </p:spPr>
      </p:sp>
      <p:sp>
        <p:nvSpPr>
          <p:cNvPr name="AutoShape 41" id="41"/>
          <p:cNvSpPr/>
          <p:nvPr/>
        </p:nvSpPr>
        <p:spPr>
          <a:xfrm flipV="true">
            <a:off x="9176303" y="4451754"/>
            <a:ext cx="4804324" cy="691746"/>
          </a:xfrm>
          <a:prstGeom prst="line">
            <a:avLst/>
          </a:prstGeom>
          <a:ln cap="flat" w="38100">
            <a:solidFill>
              <a:srgbClr val="FFFFFF"/>
            </a:solidFill>
            <a:prstDash val="solid"/>
            <a:headEnd type="none" len="sm" w="sm"/>
            <a:tailEnd type="arrow" len="sm" w="med"/>
          </a:ln>
        </p:spPr>
      </p:sp>
      <p:sp>
        <p:nvSpPr>
          <p:cNvPr name="AutoShape 42" id="42"/>
          <p:cNvSpPr/>
          <p:nvPr/>
        </p:nvSpPr>
        <p:spPr>
          <a:xfrm>
            <a:off x="9420385" y="5143500"/>
            <a:ext cx="4197157" cy="1370615"/>
          </a:xfrm>
          <a:prstGeom prst="line">
            <a:avLst/>
          </a:prstGeom>
          <a:ln cap="flat" w="38100">
            <a:solidFill>
              <a:srgbClr val="FFFFFF"/>
            </a:solidFill>
            <a:prstDash val="solid"/>
            <a:headEnd type="none" len="sm" w="sm"/>
            <a:tailEnd type="arrow" len="sm" w="med"/>
          </a:ln>
        </p:spPr>
      </p:sp>
      <p:sp>
        <p:nvSpPr>
          <p:cNvPr name="AutoShape 43" id="43"/>
          <p:cNvSpPr/>
          <p:nvPr/>
        </p:nvSpPr>
        <p:spPr>
          <a:xfrm>
            <a:off x="9420385" y="5143500"/>
            <a:ext cx="3430867" cy="3689168"/>
          </a:xfrm>
          <a:prstGeom prst="line">
            <a:avLst/>
          </a:prstGeom>
          <a:ln cap="flat" w="38100">
            <a:solidFill>
              <a:srgbClr val="FFFFFF"/>
            </a:solidFill>
            <a:prstDash val="solid"/>
            <a:headEnd type="none" len="sm" w="sm"/>
            <a:tailEnd type="arrow" len="sm" w="med"/>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65112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497340" y="7920318"/>
            <a:ext cx="6787605" cy="7056686"/>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p:cNvSpPr/>
          <p:nvPr/>
        </p:nvSpPr>
        <p:spPr>
          <a:xfrm flipH="false" flipV="false" rot="0">
            <a:off x="1713469" y="1478162"/>
            <a:ext cx="14710253" cy="8664291"/>
          </a:xfrm>
          <a:custGeom>
            <a:avLst/>
            <a:gdLst/>
            <a:ahLst/>
            <a:cxnLst/>
            <a:rect r="r" b="b" t="t" l="l"/>
            <a:pathLst>
              <a:path h="8664291" w="14710253">
                <a:moveTo>
                  <a:pt x="0" y="0"/>
                </a:moveTo>
                <a:lnTo>
                  <a:pt x="14710253" y="0"/>
                </a:lnTo>
                <a:lnTo>
                  <a:pt x="14710253" y="8664291"/>
                </a:lnTo>
                <a:lnTo>
                  <a:pt x="0" y="8664291"/>
                </a:lnTo>
                <a:lnTo>
                  <a:pt x="0" y="0"/>
                </a:lnTo>
                <a:close/>
              </a:path>
            </a:pathLst>
          </a:custGeom>
          <a:blipFill>
            <a:blip r:embed="rId2"/>
            <a:stretch>
              <a:fillRect l="0" t="0" r="0" b="0"/>
            </a:stretch>
          </a:blipFill>
        </p:spPr>
      </p:sp>
      <p:sp>
        <p:nvSpPr>
          <p:cNvPr name="TextBox 9" id="9"/>
          <p:cNvSpPr txBox="true"/>
          <p:nvPr/>
        </p:nvSpPr>
        <p:spPr>
          <a:xfrm rot="0">
            <a:off x="245796" y="293627"/>
            <a:ext cx="6278314"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Deployment</a:t>
            </a:r>
          </a:p>
        </p:txBody>
      </p:sp>
      <p:sp>
        <p:nvSpPr>
          <p:cNvPr name="TextBox 10" id="10"/>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896165" y="-2832448"/>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alpha val="63922"/>
              </a:srgbClr>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262995" y="6441221"/>
            <a:ext cx="6787605" cy="7056686"/>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852231" y="2947282"/>
            <a:ext cx="16407069" cy="7022282"/>
            <a:chOff x="0" y="0"/>
            <a:chExt cx="1899050" cy="812800"/>
          </a:xfrm>
        </p:grpSpPr>
        <p:sp>
          <p:nvSpPr>
            <p:cNvPr name="Freeform 9" id="9"/>
            <p:cNvSpPr/>
            <p:nvPr/>
          </p:nvSpPr>
          <p:spPr>
            <a:xfrm flipH="false" flipV="false" rot="0">
              <a:off x="0" y="0"/>
              <a:ext cx="1899050" cy="812800"/>
            </a:xfrm>
            <a:custGeom>
              <a:avLst/>
              <a:gdLst/>
              <a:ahLst/>
              <a:cxnLst/>
              <a:rect r="r" b="b" t="t" l="l"/>
              <a:pathLst>
                <a:path h="812800" w="1899050">
                  <a:moveTo>
                    <a:pt x="10853" y="0"/>
                  </a:moveTo>
                  <a:lnTo>
                    <a:pt x="1888197" y="0"/>
                  </a:lnTo>
                  <a:cubicBezTo>
                    <a:pt x="1891076" y="0"/>
                    <a:pt x="1893836" y="1143"/>
                    <a:pt x="1895871" y="3179"/>
                  </a:cubicBezTo>
                  <a:cubicBezTo>
                    <a:pt x="1897907" y="5214"/>
                    <a:pt x="1899050" y="7975"/>
                    <a:pt x="1899050" y="10853"/>
                  </a:cubicBezTo>
                  <a:lnTo>
                    <a:pt x="1899050" y="801947"/>
                  </a:lnTo>
                  <a:cubicBezTo>
                    <a:pt x="1899050" y="804825"/>
                    <a:pt x="1897907" y="807586"/>
                    <a:pt x="1895871" y="809621"/>
                  </a:cubicBezTo>
                  <a:cubicBezTo>
                    <a:pt x="1893836" y="811657"/>
                    <a:pt x="1891076" y="812800"/>
                    <a:pt x="1888197" y="812800"/>
                  </a:cubicBezTo>
                  <a:lnTo>
                    <a:pt x="10853" y="812800"/>
                  </a:lnTo>
                  <a:cubicBezTo>
                    <a:pt x="7975" y="812800"/>
                    <a:pt x="5214" y="811657"/>
                    <a:pt x="3179" y="809621"/>
                  </a:cubicBezTo>
                  <a:cubicBezTo>
                    <a:pt x="1143" y="807586"/>
                    <a:pt x="0" y="804825"/>
                    <a:pt x="0" y="801947"/>
                  </a:cubicBezTo>
                  <a:lnTo>
                    <a:pt x="0" y="10853"/>
                  </a:lnTo>
                  <a:cubicBezTo>
                    <a:pt x="0" y="7975"/>
                    <a:pt x="1143" y="5214"/>
                    <a:pt x="3179" y="3179"/>
                  </a:cubicBezTo>
                  <a:cubicBezTo>
                    <a:pt x="5214" y="1143"/>
                    <a:pt x="7975" y="0"/>
                    <a:pt x="10853" y="0"/>
                  </a:cubicBezTo>
                  <a:close/>
                </a:path>
              </a:pathLst>
            </a:custGeom>
            <a:blipFill>
              <a:blip r:embed="rId2"/>
              <a:stretch>
                <a:fillRect l="0" t="-10632" r="0" b="-10632"/>
              </a:stretch>
            </a:blipFill>
          </p:spPr>
        </p:sp>
      </p:grpSp>
      <p:sp>
        <p:nvSpPr>
          <p:cNvPr name="TextBox 10" id="10"/>
          <p:cNvSpPr txBox="true"/>
          <p:nvPr/>
        </p:nvSpPr>
        <p:spPr>
          <a:xfrm rot="0">
            <a:off x="13566769" y="873325"/>
            <a:ext cx="3692531" cy="323215"/>
          </a:xfrm>
          <a:prstGeom prst="rect">
            <a:avLst/>
          </a:prstGeom>
        </p:spPr>
        <p:txBody>
          <a:bodyPr anchor="t" rtlCol="false" tIns="0" lIns="0" bIns="0" rIns="0">
            <a:spAutoFit/>
          </a:bodyPr>
          <a:lstStyle/>
          <a:p>
            <a:pPr algn="r">
              <a:lnSpc>
                <a:spcPts val="2660"/>
              </a:lnSpc>
            </a:pPr>
            <a:r>
              <a:rPr lang="en-US" sz="1900">
                <a:solidFill>
                  <a:srgbClr val="FFFFFF"/>
                </a:solidFill>
                <a:latin typeface="Montserrat"/>
              </a:rPr>
              <a:t>Kiến  trúc phần mềm</a:t>
            </a:r>
          </a:p>
        </p:txBody>
      </p:sp>
      <p:sp>
        <p:nvSpPr>
          <p:cNvPr name="TextBox 11" id="11"/>
          <p:cNvSpPr txBox="true"/>
          <p:nvPr/>
        </p:nvSpPr>
        <p:spPr>
          <a:xfrm rot="0">
            <a:off x="222403" y="696477"/>
            <a:ext cx="9695897"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rPr>
              <a:t>Giao diện hệ thống</a:t>
            </a:r>
          </a:p>
        </p:txBody>
      </p:sp>
      <p:sp>
        <p:nvSpPr>
          <p:cNvPr name="TextBox 12" id="12"/>
          <p:cNvSpPr txBox="true"/>
          <p:nvPr/>
        </p:nvSpPr>
        <p:spPr>
          <a:xfrm rot="0">
            <a:off x="852231" y="2412259"/>
            <a:ext cx="3770709" cy="481330"/>
          </a:xfrm>
          <a:prstGeom prst="rect">
            <a:avLst/>
          </a:prstGeom>
        </p:spPr>
        <p:txBody>
          <a:bodyPr anchor="t" rtlCol="false" tIns="0" lIns="0" bIns="0" rIns="0">
            <a:spAutoFit/>
          </a:bodyPr>
          <a:lstStyle/>
          <a:p>
            <a:pPr algn="ctr">
              <a:lnSpc>
                <a:spcPts val="3919"/>
              </a:lnSpc>
            </a:pPr>
            <a:r>
              <a:rPr lang="en-US" sz="2799">
                <a:solidFill>
                  <a:srgbClr val="FFFFFF"/>
                </a:solidFill>
                <a:latin typeface="Montserrat Classic Bold"/>
              </a:rPr>
              <a:t>Gi</a:t>
            </a:r>
            <a:r>
              <a:rPr lang="en-US" sz="2799">
                <a:solidFill>
                  <a:srgbClr val="FFFFFF"/>
                </a:solidFill>
                <a:latin typeface="Montserrat Classic"/>
              </a:rPr>
              <a:t>ao diện đăng nhập</a:t>
            </a:r>
            <a:r>
              <a:rPr lang="en-US" sz="2799">
                <a:solidFill>
                  <a:srgbClr val="FFFFFF"/>
                </a:solidFill>
                <a:latin typeface="Montserrat Classic Bold"/>
              </a:rPr>
              <a: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DAGGDeV1sJ8</dc:identifier>
  <dcterms:modified xsi:type="dcterms:W3CDTF">2011-08-01T06:04:30Z</dcterms:modified>
  <cp:revision>1</cp:revision>
  <dc:title>Trường Đại Học Công Nghiệp Tp.HCM</dc:title>
</cp:coreProperties>
</file>

<file path=docProps/thumbnail.jpeg>
</file>